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123" d="100"/>
          <a:sy n="123" d="100"/>
        </p:scale>
        <p:origin x="11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68CF429F-9C7A-422B-93B6-0D900AAA4CF6}" type="datetimeFigureOut">
              <a:rPr lang="en-US" smtClean="0"/>
              <a:t>07-May-26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4E04E8-E6F9-4DDB-A989-46F790BB4356}" type="slidenum">
              <a:rPr lang="en-US" smtClean="0"/>
              <a:t>‹#›</a:t>
            </a:fld>
            <a:endParaRPr lang="en-US"/>
          </a:p>
        </p:txBody>
      </p:sp>
    </p:spTree>
    <p:extLst>
      <p:ext uri="{BB962C8B-B14F-4D97-AF65-F5344CB8AC3E}">
        <p14:creationId xmlns:p14="http://schemas.microsoft.com/office/powerpoint/2010/main" val="16129014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8CF429F-9C7A-422B-93B6-0D900AAA4CF6}" type="datetimeFigureOut">
              <a:rPr lang="en-US" smtClean="0"/>
              <a:t>07-May-26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4E04E8-E6F9-4DDB-A989-46F790BB4356}" type="slidenum">
              <a:rPr lang="en-US" smtClean="0"/>
              <a:t>‹#›</a:t>
            </a:fld>
            <a:endParaRPr lang="en-US"/>
          </a:p>
        </p:txBody>
      </p:sp>
    </p:spTree>
    <p:extLst>
      <p:ext uri="{BB962C8B-B14F-4D97-AF65-F5344CB8AC3E}">
        <p14:creationId xmlns:p14="http://schemas.microsoft.com/office/powerpoint/2010/main" val="17071192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8CF429F-9C7A-422B-93B6-0D900AAA4CF6}" type="datetimeFigureOut">
              <a:rPr lang="en-US" smtClean="0"/>
              <a:t>07-May-26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4E04E8-E6F9-4DDB-A989-46F790BB4356}" type="slidenum">
              <a:rPr lang="en-US" smtClean="0"/>
              <a:t>‹#›</a:t>
            </a:fld>
            <a:endParaRPr lang="en-US"/>
          </a:p>
        </p:txBody>
      </p:sp>
    </p:spTree>
    <p:extLst>
      <p:ext uri="{BB962C8B-B14F-4D97-AF65-F5344CB8AC3E}">
        <p14:creationId xmlns:p14="http://schemas.microsoft.com/office/powerpoint/2010/main" val="13158460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8CF429F-9C7A-422B-93B6-0D900AAA4CF6}" type="datetimeFigureOut">
              <a:rPr lang="en-US" smtClean="0"/>
              <a:t>07-May-26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4E04E8-E6F9-4DDB-A989-46F790BB4356}" type="slidenum">
              <a:rPr lang="en-US" smtClean="0"/>
              <a:t>‹#›</a:t>
            </a:fld>
            <a:endParaRPr lang="en-US"/>
          </a:p>
        </p:txBody>
      </p:sp>
    </p:spTree>
    <p:extLst>
      <p:ext uri="{BB962C8B-B14F-4D97-AF65-F5344CB8AC3E}">
        <p14:creationId xmlns:p14="http://schemas.microsoft.com/office/powerpoint/2010/main" val="6867352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8CF429F-9C7A-422B-93B6-0D900AAA4CF6}" type="datetimeFigureOut">
              <a:rPr lang="en-US" smtClean="0"/>
              <a:t>07-May-26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4E04E8-E6F9-4DDB-A989-46F790BB4356}" type="slidenum">
              <a:rPr lang="en-US" smtClean="0"/>
              <a:t>‹#›</a:t>
            </a:fld>
            <a:endParaRPr lang="en-US"/>
          </a:p>
        </p:txBody>
      </p:sp>
    </p:spTree>
    <p:extLst>
      <p:ext uri="{BB962C8B-B14F-4D97-AF65-F5344CB8AC3E}">
        <p14:creationId xmlns:p14="http://schemas.microsoft.com/office/powerpoint/2010/main" val="41889197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8CF429F-9C7A-422B-93B6-0D900AAA4CF6}" type="datetimeFigureOut">
              <a:rPr lang="en-US" smtClean="0"/>
              <a:t>07-May-26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4E04E8-E6F9-4DDB-A989-46F790BB4356}" type="slidenum">
              <a:rPr lang="en-US" smtClean="0"/>
              <a:t>‹#›</a:t>
            </a:fld>
            <a:endParaRPr lang="en-US"/>
          </a:p>
        </p:txBody>
      </p:sp>
    </p:spTree>
    <p:extLst>
      <p:ext uri="{BB962C8B-B14F-4D97-AF65-F5344CB8AC3E}">
        <p14:creationId xmlns:p14="http://schemas.microsoft.com/office/powerpoint/2010/main" val="34723837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8CF429F-9C7A-422B-93B6-0D900AAA4CF6}" type="datetimeFigureOut">
              <a:rPr lang="en-US" smtClean="0"/>
              <a:t>07-May-26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A4E04E8-E6F9-4DDB-A989-46F790BB4356}" type="slidenum">
              <a:rPr lang="en-US" smtClean="0"/>
              <a:t>‹#›</a:t>
            </a:fld>
            <a:endParaRPr lang="en-US"/>
          </a:p>
        </p:txBody>
      </p:sp>
    </p:spTree>
    <p:extLst>
      <p:ext uri="{BB962C8B-B14F-4D97-AF65-F5344CB8AC3E}">
        <p14:creationId xmlns:p14="http://schemas.microsoft.com/office/powerpoint/2010/main" val="24599829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8CF429F-9C7A-422B-93B6-0D900AAA4CF6}" type="datetimeFigureOut">
              <a:rPr lang="en-US" smtClean="0"/>
              <a:t>07-May-26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A4E04E8-E6F9-4DDB-A989-46F790BB4356}" type="slidenum">
              <a:rPr lang="en-US" smtClean="0"/>
              <a:t>‹#›</a:t>
            </a:fld>
            <a:endParaRPr lang="en-US"/>
          </a:p>
        </p:txBody>
      </p:sp>
    </p:spTree>
    <p:extLst>
      <p:ext uri="{BB962C8B-B14F-4D97-AF65-F5344CB8AC3E}">
        <p14:creationId xmlns:p14="http://schemas.microsoft.com/office/powerpoint/2010/main" val="11716517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CF429F-9C7A-422B-93B6-0D900AAA4CF6}" type="datetimeFigureOut">
              <a:rPr lang="en-US" smtClean="0"/>
              <a:t>07-May-26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A4E04E8-E6F9-4DDB-A989-46F790BB4356}" type="slidenum">
              <a:rPr lang="en-US" smtClean="0"/>
              <a:t>‹#›</a:t>
            </a:fld>
            <a:endParaRPr lang="en-US"/>
          </a:p>
        </p:txBody>
      </p:sp>
    </p:spTree>
    <p:extLst>
      <p:ext uri="{BB962C8B-B14F-4D97-AF65-F5344CB8AC3E}">
        <p14:creationId xmlns:p14="http://schemas.microsoft.com/office/powerpoint/2010/main" val="7189759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8CF429F-9C7A-422B-93B6-0D900AAA4CF6}" type="datetimeFigureOut">
              <a:rPr lang="en-US" smtClean="0"/>
              <a:t>07-May-26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4E04E8-E6F9-4DDB-A989-46F790BB4356}" type="slidenum">
              <a:rPr lang="en-US" smtClean="0"/>
              <a:t>‹#›</a:t>
            </a:fld>
            <a:endParaRPr lang="en-US"/>
          </a:p>
        </p:txBody>
      </p:sp>
    </p:spTree>
    <p:extLst>
      <p:ext uri="{BB962C8B-B14F-4D97-AF65-F5344CB8AC3E}">
        <p14:creationId xmlns:p14="http://schemas.microsoft.com/office/powerpoint/2010/main" val="37340699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8CF429F-9C7A-422B-93B6-0D900AAA4CF6}" type="datetimeFigureOut">
              <a:rPr lang="en-US" smtClean="0"/>
              <a:t>07-May-26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4E04E8-E6F9-4DDB-A989-46F790BB4356}" type="slidenum">
              <a:rPr lang="en-US" smtClean="0"/>
              <a:t>‹#›</a:t>
            </a:fld>
            <a:endParaRPr lang="en-US"/>
          </a:p>
        </p:txBody>
      </p:sp>
    </p:spTree>
    <p:extLst>
      <p:ext uri="{BB962C8B-B14F-4D97-AF65-F5344CB8AC3E}">
        <p14:creationId xmlns:p14="http://schemas.microsoft.com/office/powerpoint/2010/main" val="3003370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8CF429F-9C7A-422B-93B6-0D900AAA4CF6}" type="datetimeFigureOut">
              <a:rPr lang="en-US" smtClean="0"/>
              <a:t>07-May-26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A4E04E8-E6F9-4DDB-A989-46F790BB4356}" type="slidenum">
              <a:rPr lang="en-US" smtClean="0"/>
              <a:t>‹#›</a:t>
            </a:fld>
            <a:endParaRPr lang="en-US"/>
          </a:p>
        </p:txBody>
      </p:sp>
    </p:spTree>
    <p:extLst>
      <p:ext uri="{BB962C8B-B14F-4D97-AF65-F5344CB8AC3E}">
        <p14:creationId xmlns:p14="http://schemas.microsoft.com/office/powerpoint/2010/main" val="28074356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mailto:info@portimbm.al"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21"/>
          <p:cNvSpPr>
            <a:spLocks noGrp="1"/>
          </p:cNvSpPr>
          <p:nvPr>
            <p:ph type="title"/>
          </p:nvPr>
        </p:nvSpPr>
        <p:spPr/>
        <p:txBody>
          <a:bodyPr>
            <a:normAutofit/>
          </a:bodyPr>
          <a:lstStyle/>
          <a:p>
            <a:r>
              <a:rPr lang="fr-FR" sz="1200" dirty="0">
                <a:latin typeface="Times New Roman" panose="02020603050405020304" pitchFamily="18" charset="0"/>
                <a:cs typeface="Times New Roman" panose="02020603050405020304" pitchFamily="18" charset="0"/>
              </a:rPr>
              <a:t>                                  SHOQERI KONCENSIONARE</a:t>
            </a:r>
            <a:endParaRPr lang="en-US" sz="1200" dirty="0">
              <a:latin typeface="Times New Roman" panose="02020603050405020304" pitchFamily="18" charset="0"/>
              <a:cs typeface="Times New Roman" panose="02020603050405020304" pitchFamily="18" charset="0"/>
            </a:endParaRPr>
          </a:p>
        </p:txBody>
      </p:sp>
      <p:sp>
        <p:nvSpPr>
          <p:cNvPr id="23" name="Content Placeholder 22"/>
          <p:cNvSpPr>
            <a:spLocks noGrp="1"/>
          </p:cNvSpPr>
          <p:nvPr>
            <p:ph idx="1"/>
          </p:nvPr>
        </p:nvSpPr>
        <p:spPr/>
        <p:txBody>
          <a:bodyPr>
            <a:scene3d>
              <a:camera prst="orthographicFront"/>
              <a:lightRig rig="threePt" dir="t"/>
            </a:scene3d>
            <a:sp3d extrusionH="57150">
              <a:bevelT w="69850" h="38100" prst="cross"/>
            </a:sp3d>
          </a:bodyPr>
          <a:lstStyle/>
          <a:p>
            <a:pPr marL="0" indent="0" algn="ctr">
              <a:buNone/>
            </a:pPr>
            <a:endParaRPr lang="en-US" dirty="0">
              <a:latin typeface="Times New Roman" panose="02020603050405020304" pitchFamily="18" charset="0"/>
              <a:cs typeface="Times New Roman" panose="02020603050405020304" pitchFamily="18" charset="0"/>
            </a:endParaRPr>
          </a:p>
          <a:p>
            <a:pPr marL="0" indent="0" algn="ctr">
              <a:buNone/>
            </a:pPr>
            <a:r>
              <a:rPr lang="en-US" sz="8000" dirty="0">
                <a:effectLst>
                  <a:outerShdw blurRad="50800" dist="38100" dir="10800000" algn="r" rotWithShape="0">
                    <a:prstClr val="black">
                      <a:alpha val="40000"/>
                    </a:prstClr>
                  </a:outerShdw>
                </a:effectLst>
                <a:latin typeface="Times New Roman" panose="02020603050405020304" pitchFamily="18" charset="0"/>
                <a:cs typeface="Times New Roman" panose="02020603050405020304" pitchFamily="18" charset="0"/>
              </a:rPr>
              <a:t>MBM PORT</a:t>
            </a:r>
          </a:p>
          <a:p>
            <a:pPr marL="0" indent="0" algn="ctr">
              <a:buNone/>
            </a:pPr>
            <a:r>
              <a:rPr lang="en-US" sz="3600" dirty="0">
                <a:latin typeface="Times New Roman" panose="02020603050405020304" pitchFamily="18" charset="0"/>
                <a:cs typeface="Times New Roman" panose="02020603050405020304" pitchFamily="18" charset="0"/>
              </a:rPr>
              <a:t>TARIFFS</a:t>
            </a:r>
          </a:p>
          <a:p>
            <a:pPr marL="0" indent="0" algn="ctr">
              <a:buNone/>
            </a:pPr>
            <a:endParaRPr lang="en-US" sz="3600"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endParaRPr lang="en-US" sz="1200"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en-US" sz="1200" b="1" dirty="0">
                <a:latin typeface="Times New Roman" panose="02020603050405020304" pitchFamily="18" charset="0"/>
                <a:cs typeface="Times New Roman" panose="02020603050405020304" pitchFamily="18" charset="0"/>
              </a:rPr>
              <a:t>MBM PORT </a:t>
            </a:r>
          </a:p>
          <a:p>
            <a:pPr marL="0" indent="0" algn="just">
              <a:lnSpc>
                <a:spcPct val="100000"/>
              </a:lnSpc>
              <a:spcBef>
                <a:spcPts val="0"/>
              </a:spcBef>
              <a:buNone/>
            </a:pPr>
            <a:r>
              <a:rPr lang="fr-FR" sz="1200" b="1" dirty="0" err="1">
                <a:latin typeface="Times New Roman" panose="02020603050405020304" pitchFamily="18" charset="0"/>
                <a:cs typeface="Times New Roman" panose="02020603050405020304" pitchFamily="18" charset="0"/>
              </a:rPr>
              <a:t>Address</a:t>
            </a:r>
            <a:r>
              <a:rPr lang="fr-FR" sz="1200" b="1" dirty="0">
                <a:latin typeface="Times New Roman" panose="02020603050405020304" pitchFamily="18" charset="0"/>
                <a:cs typeface="Times New Roman" panose="02020603050405020304" pitchFamily="18" charset="0"/>
              </a:rPr>
              <a:t>:</a:t>
            </a:r>
            <a:r>
              <a:rPr lang="fr-FR" sz="1200" dirty="0">
                <a:latin typeface="Times New Roman" panose="02020603050405020304" pitchFamily="18" charset="0"/>
                <a:cs typeface="Times New Roman" panose="02020603050405020304" pitchFamily="18" charset="0"/>
              </a:rPr>
              <a:t> </a:t>
            </a:r>
            <a:r>
              <a:rPr lang="fr-FR" sz="1200" dirty="0" err="1">
                <a:latin typeface="Times New Roman" panose="02020603050405020304" pitchFamily="18" charset="0"/>
                <a:cs typeface="Times New Roman" panose="02020603050405020304" pitchFamily="18" charset="0"/>
              </a:rPr>
              <a:t>Rruga</a:t>
            </a:r>
            <a:r>
              <a:rPr lang="fr-FR" sz="1200" dirty="0">
                <a:latin typeface="Times New Roman" panose="02020603050405020304" pitchFamily="18" charset="0"/>
                <a:cs typeface="Times New Roman" panose="02020603050405020304" pitchFamily="18" charset="0"/>
              </a:rPr>
              <a:t> “</a:t>
            </a:r>
            <a:r>
              <a:rPr lang="fr-FR" sz="1200" dirty="0" err="1">
                <a:latin typeface="Times New Roman" panose="02020603050405020304" pitchFamily="18" charset="0"/>
                <a:cs typeface="Times New Roman" panose="02020603050405020304" pitchFamily="18" charset="0"/>
              </a:rPr>
              <a:t>Shen</a:t>
            </a:r>
            <a:r>
              <a:rPr lang="fr-FR" sz="1200" dirty="0">
                <a:latin typeface="Times New Roman" panose="02020603050405020304" pitchFamily="18" charset="0"/>
                <a:cs typeface="Times New Roman" panose="02020603050405020304" pitchFamily="18" charset="0"/>
              </a:rPr>
              <a:t> PALI” Porto Romano, Durrës</a:t>
            </a:r>
          </a:p>
          <a:p>
            <a:pPr marL="0" indent="0" algn="just">
              <a:lnSpc>
                <a:spcPct val="100000"/>
              </a:lnSpc>
              <a:spcBef>
                <a:spcPts val="0"/>
              </a:spcBef>
              <a:buNone/>
            </a:pPr>
            <a:r>
              <a:rPr lang="fr-FR" sz="1200" b="1" dirty="0">
                <a:latin typeface="Times New Roman" panose="02020603050405020304" pitchFamily="18" charset="0"/>
                <a:cs typeface="Times New Roman" panose="02020603050405020304" pitchFamily="18" charset="0"/>
              </a:rPr>
              <a:t>NUIS</a:t>
            </a:r>
            <a:r>
              <a:rPr lang="fr-FR" sz="1200" dirty="0">
                <a:latin typeface="Times New Roman" panose="02020603050405020304" pitchFamily="18" charset="0"/>
                <a:cs typeface="Times New Roman" panose="02020603050405020304" pitchFamily="18" charset="0"/>
              </a:rPr>
              <a:t>  </a:t>
            </a:r>
            <a:r>
              <a:rPr lang="de-DE" sz="1200" dirty="0">
                <a:latin typeface="Times New Roman" panose="02020603050405020304" pitchFamily="18" charset="0"/>
                <a:cs typeface="Times New Roman" panose="02020603050405020304" pitchFamily="18" charset="0"/>
              </a:rPr>
              <a:t>L51621501S</a:t>
            </a:r>
          </a:p>
          <a:p>
            <a:pPr marL="0" indent="0" algn="just">
              <a:lnSpc>
                <a:spcPct val="100000"/>
              </a:lnSpc>
              <a:spcBef>
                <a:spcPts val="0"/>
              </a:spcBef>
              <a:buNone/>
            </a:pPr>
            <a:r>
              <a:rPr lang="de-DE" sz="1200" b="1" dirty="0">
                <a:latin typeface="Times New Roman" panose="02020603050405020304" pitchFamily="18" charset="0"/>
                <a:cs typeface="Times New Roman" panose="02020603050405020304" pitchFamily="18" charset="0"/>
              </a:rPr>
              <a:t>Tel:</a:t>
            </a:r>
            <a:r>
              <a:rPr lang="de-DE" sz="1200" dirty="0">
                <a:latin typeface="Times New Roman" panose="02020603050405020304" pitchFamily="18" charset="0"/>
                <a:cs typeface="Times New Roman" panose="02020603050405020304" pitchFamily="18" charset="0"/>
              </a:rPr>
              <a:t> </a:t>
            </a:r>
            <a:r>
              <a:rPr lang="fr-FR" sz="1200" i="1" dirty="0">
                <a:latin typeface="Times New Roman" panose="02020603050405020304" pitchFamily="18" charset="0"/>
                <a:cs typeface="Times New Roman" panose="02020603050405020304" pitchFamily="18" charset="0"/>
              </a:rPr>
              <a:t>+355 676032346 </a:t>
            </a:r>
          </a:p>
          <a:p>
            <a:pPr marL="0" indent="0" algn="just">
              <a:lnSpc>
                <a:spcPct val="100000"/>
              </a:lnSpc>
              <a:spcBef>
                <a:spcPts val="0"/>
              </a:spcBef>
              <a:buNone/>
            </a:pPr>
            <a:r>
              <a:rPr lang="fr-FR" sz="1200" b="1" dirty="0">
                <a:latin typeface="Times New Roman" panose="02020603050405020304" pitchFamily="18" charset="0"/>
                <a:cs typeface="Times New Roman" panose="02020603050405020304" pitchFamily="18" charset="0"/>
              </a:rPr>
              <a:t>E-mail:</a:t>
            </a:r>
            <a:r>
              <a:rPr lang="fr-FR" sz="1200" dirty="0">
                <a:latin typeface="Times New Roman" panose="02020603050405020304" pitchFamily="18" charset="0"/>
                <a:cs typeface="Times New Roman" panose="02020603050405020304" pitchFamily="18" charset="0"/>
              </a:rPr>
              <a:t> </a:t>
            </a:r>
            <a:r>
              <a:rPr lang="fr-FR" sz="1200" dirty="0">
                <a:latin typeface="Times New Roman" panose="02020603050405020304" pitchFamily="18" charset="0"/>
                <a:cs typeface="Times New Roman" panose="02020603050405020304" pitchFamily="18" charset="0"/>
                <a:hlinkClick r:id="rId2"/>
              </a:rPr>
              <a:t>info@portimbm.al</a:t>
            </a:r>
            <a:r>
              <a:rPr lang="fr-FR" sz="1200" dirty="0">
                <a:latin typeface="Times New Roman" panose="02020603050405020304" pitchFamily="18" charset="0"/>
                <a:cs typeface="Times New Roman" panose="02020603050405020304" pitchFamily="18" charset="0"/>
              </a:rPr>
              <a:t>                                                                                                                                                                               </a:t>
            </a:r>
            <a:r>
              <a:rPr lang="fr-FR" sz="1200" b="1" dirty="0" err="1">
                <a:latin typeface="Times New Roman" panose="02020603050405020304" pitchFamily="18" charset="0"/>
                <a:cs typeface="Times New Roman" panose="02020603050405020304" pitchFamily="18" charset="0"/>
              </a:rPr>
              <a:t>Valid</a:t>
            </a:r>
            <a:r>
              <a:rPr lang="fr-FR" sz="1200" b="1" dirty="0">
                <a:latin typeface="Times New Roman" panose="02020603050405020304" pitchFamily="18" charset="0"/>
                <a:cs typeface="Times New Roman" panose="02020603050405020304" pitchFamily="18" charset="0"/>
              </a:rPr>
              <a:t> </a:t>
            </a:r>
            <a:r>
              <a:rPr lang="fr-FR" sz="1200" b="1" dirty="0" err="1">
                <a:latin typeface="Times New Roman" panose="02020603050405020304" pitchFamily="18" charset="0"/>
                <a:cs typeface="Times New Roman" panose="02020603050405020304" pitchFamily="18" charset="0"/>
              </a:rPr>
              <a:t>from</a:t>
            </a:r>
            <a:r>
              <a:rPr lang="fr-FR" sz="1200" b="1" dirty="0">
                <a:latin typeface="Times New Roman" panose="02020603050405020304" pitchFamily="18" charset="0"/>
                <a:cs typeface="Times New Roman" panose="02020603050405020304" pitchFamily="18" charset="0"/>
              </a:rPr>
              <a:t> 14.06.2021</a:t>
            </a:r>
            <a:endParaRPr lang="de-DE" sz="1200" b="1" dirty="0">
              <a:latin typeface="Times New Roman" panose="02020603050405020304" pitchFamily="18" charset="0"/>
              <a:cs typeface="Times New Roman" panose="02020603050405020304" pitchFamily="18" charset="0"/>
            </a:endParaRPr>
          </a:p>
          <a:p>
            <a:pPr marL="0" indent="0" algn="just">
              <a:buNone/>
            </a:pPr>
            <a:endParaRPr lang="en-US" sz="1200" dirty="0">
              <a:latin typeface="Times New Roman" panose="02020603050405020304" pitchFamily="18" charset="0"/>
              <a:cs typeface="Times New Roman" panose="02020603050405020304" pitchFamily="18" charset="0"/>
            </a:endParaRPr>
          </a:p>
        </p:txBody>
      </p:sp>
      <p:pic>
        <p:nvPicPr>
          <p:cNvPr id="30" name="Picture 29"/>
          <p:cNvPicPr/>
          <p:nvPr/>
        </p:nvPicPr>
        <p:blipFill>
          <a:blip r:embed="rId3"/>
          <a:stretch>
            <a:fillRect/>
          </a:stretch>
        </p:blipFill>
        <p:spPr>
          <a:xfrm>
            <a:off x="1039437" y="542131"/>
            <a:ext cx="1135380" cy="485775"/>
          </a:xfrm>
          <a:prstGeom prst="rect">
            <a:avLst/>
          </a:prstGeom>
        </p:spPr>
      </p:pic>
    </p:spTree>
    <p:extLst>
      <p:ext uri="{BB962C8B-B14F-4D97-AF65-F5344CB8AC3E}">
        <p14:creationId xmlns:p14="http://schemas.microsoft.com/office/powerpoint/2010/main" val="6396363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110384"/>
          </a:xfrm>
        </p:spPr>
        <p:txBody>
          <a:bodyPr/>
          <a:lstStyle/>
          <a:p>
            <a:br>
              <a:rPr lang="fr-FR" sz="1400" dirty="0">
                <a:latin typeface="Times New Roman" panose="02020603050405020304" pitchFamily="18" charset="0"/>
                <a:cs typeface="Times New Roman" panose="02020603050405020304" pitchFamily="18" charset="0"/>
              </a:rPr>
            </a:br>
            <a:br>
              <a:rPr lang="fr-FR" sz="1400" dirty="0">
                <a:latin typeface="Times New Roman" panose="02020603050405020304" pitchFamily="18" charset="0"/>
                <a:cs typeface="Times New Roman" panose="02020603050405020304" pitchFamily="18" charset="0"/>
              </a:rPr>
            </a:br>
            <a:r>
              <a:rPr lang="fr-FR" sz="1400" dirty="0">
                <a:latin typeface="Times New Roman" panose="02020603050405020304" pitchFamily="18" charset="0"/>
                <a:cs typeface="Times New Roman" panose="02020603050405020304" pitchFamily="18" charset="0"/>
              </a:rPr>
              <a:t>                              SHOQERI KONCENSIONARE</a:t>
            </a:r>
            <a:br>
              <a:rPr lang="en-US" dirty="0"/>
            </a:br>
            <a:endParaRPr lang="en-US" sz="1400" dirty="0"/>
          </a:p>
        </p:txBody>
      </p:sp>
      <p:sp>
        <p:nvSpPr>
          <p:cNvPr id="3" name="Content Placeholder 2"/>
          <p:cNvSpPr>
            <a:spLocks noGrp="1"/>
          </p:cNvSpPr>
          <p:nvPr>
            <p:ph idx="1"/>
          </p:nvPr>
        </p:nvSpPr>
        <p:spPr/>
        <p:txBody>
          <a:bodyPr>
            <a:normAutofit fontScale="92500"/>
          </a:bodyPr>
          <a:lstStyle/>
          <a:p>
            <a:pPr marL="0" indent="0">
              <a:buNone/>
            </a:pPr>
            <a:r>
              <a:rPr lang="en-US" sz="1800" b="1" dirty="0">
                <a:latin typeface="Times New Roman" panose="02020603050405020304" pitchFamily="18" charset="0"/>
                <a:cs typeface="Times New Roman" panose="02020603050405020304" pitchFamily="18" charset="0"/>
              </a:rPr>
              <a:t>General Cargo</a:t>
            </a:r>
          </a:p>
          <a:p>
            <a:pPr marL="0" indent="0" algn="just">
              <a:buNone/>
            </a:pPr>
            <a:r>
              <a:rPr lang="en-US" sz="1800" dirty="0">
                <a:latin typeface="Times New Roman" panose="02020603050405020304" pitchFamily="18" charset="0"/>
                <a:cs typeface="Times New Roman" panose="02020603050405020304" pitchFamily="18" charset="0"/>
              </a:rPr>
              <a:t>GENERAL CARGO (coils, iron in bundles, pipes in bundles, slabs, </a:t>
            </a:r>
          </a:p>
          <a:p>
            <a:pPr marL="0" indent="0" algn="just">
              <a:buNone/>
            </a:pPr>
            <a:r>
              <a:rPr lang="en-US" sz="1800" dirty="0">
                <a:latin typeface="Times New Roman" panose="02020603050405020304" pitchFamily="18" charset="0"/>
                <a:cs typeface="Times New Roman" panose="02020603050405020304" pitchFamily="18" charset="0"/>
              </a:rPr>
              <a:t>timber in bundles, wire rods etc.) up to 1500 kg/piece                                                           -                  </a:t>
            </a:r>
            <a:r>
              <a:rPr lang="fr-CA" sz="1800" dirty="0">
                <a:latin typeface="Times New Roman" panose="02020603050405020304" pitchFamily="18" charset="0"/>
                <a:cs typeface="Times New Roman" panose="02020603050405020304" pitchFamily="18" charset="0"/>
              </a:rPr>
              <a:t>796</a:t>
            </a:r>
            <a:r>
              <a:rPr lang="en-US" sz="1800" dirty="0">
                <a:latin typeface="Times New Roman" panose="02020603050405020304" pitchFamily="18" charset="0"/>
                <a:cs typeface="Times New Roman" panose="02020603050405020304" pitchFamily="18" charset="0"/>
              </a:rPr>
              <a:t> </a:t>
            </a:r>
            <a:r>
              <a:rPr lang="sq-AL" sz="1800" dirty="0">
                <a:latin typeface="Times New Roman" panose="02020603050405020304" pitchFamily="18" charset="0"/>
                <a:cs typeface="Times New Roman" panose="02020603050405020304" pitchFamily="18" charset="0"/>
              </a:rPr>
              <a:t>Lek/</a:t>
            </a:r>
            <a:r>
              <a:rPr lang="en-US" sz="1800" dirty="0">
                <a:latin typeface="Times New Roman" panose="02020603050405020304" pitchFamily="18" charset="0"/>
                <a:cs typeface="Times New Roman" panose="02020603050405020304" pitchFamily="18" charset="0"/>
              </a:rPr>
              <a:t>T</a:t>
            </a:r>
            <a:r>
              <a:rPr lang="sq-AL" sz="1800" dirty="0">
                <a:latin typeface="Times New Roman" panose="02020603050405020304" pitchFamily="18" charset="0"/>
                <a:cs typeface="Times New Roman" panose="02020603050405020304" pitchFamily="18" charset="0"/>
              </a:rPr>
              <a:t>on</a:t>
            </a:r>
            <a:r>
              <a:rPr lang="en-US" sz="1800" dirty="0">
                <a:latin typeface="Times New Roman" panose="02020603050405020304" pitchFamily="18" charset="0"/>
                <a:cs typeface="Times New Roman" panose="02020603050405020304" pitchFamily="18" charset="0"/>
              </a:rPr>
              <a:t>;</a:t>
            </a:r>
          </a:p>
          <a:p>
            <a:pPr marL="0" indent="0" algn="just">
              <a:buNone/>
            </a:pPr>
            <a:r>
              <a:rPr lang="en-US" sz="1800" dirty="0">
                <a:latin typeface="Times New Roman" panose="02020603050405020304" pitchFamily="18" charset="0"/>
                <a:cs typeface="Times New Roman" panose="02020603050405020304" pitchFamily="18" charset="0"/>
              </a:rPr>
              <a:t>GENERAL CARGO over 1500 kg/piece                                                                               -                   </a:t>
            </a:r>
            <a:r>
              <a:rPr lang="fr-CA" sz="1800" dirty="0">
                <a:latin typeface="Times New Roman" panose="02020603050405020304" pitchFamily="18" charset="0"/>
                <a:cs typeface="Times New Roman" panose="02020603050405020304" pitchFamily="18" charset="0"/>
              </a:rPr>
              <a:t>796</a:t>
            </a:r>
            <a:r>
              <a:rPr lang="en-US" sz="1800" dirty="0">
                <a:latin typeface="Times New Roman" panose="02020603050405020304" pitchFamily="18" charset="0"/>
                <a:cs typeface="Times New Roman" panose="02020603050405020304" pitchFamily="18" charset="0"/>
              </a:rPr>
              <a:t> </a:t>
            </a:r>
            <a:r>
              <a:rPr lang="sq-AL" sz="1800" dirty="0">
                <a:latin typeface="Times New Roman" panose="02020603050405020304" pitchFamily="18" charset="0"/>
                <a:cs typeface="Times New Roman" panose="02020603050405020304" pitchFamily="18" charset="0"/>
              </a:rPr>
              <a:t>Lek/</a:t>
            </a:r>
            <a:r>
              <a:rPr lang="en-US" sz="1800" dirty="0">
                <a:latin typeface="Times New Roman" panose="02020603050405020304" pitchFamily="18" charset="0"/>
                <a:cs typeface="Times New Roman" panose="02020603050405020304" pitchFamily="18" charset="0"/>
              </a:rPr>
              <a:t>T</a:t>
            </a:r>
            <a:r>
              <a:rPr lang="sq-AL" sz="1800" dirty="0">
                <a:latin typeface="Times New Roman" panose="02020603050405020304" pitchFamily="18" charset="0"/>
                <a:cs typeface="Times New Roman" panose="02020603050405020304" pitchFamily="18" charset="0"/>
              </a:rPr>
              <a:t>on</a:t>
            </a:r>
            <a:r>
              <a:rPr lang="en-US" sz="1800" dirty="0">
                <a:latin typeface="Times New Roman" panose="02020603050405020304" pitchFamily="18" charset="0"/>
                <a:cs typeface="Times New Roman" panose="02020603050405020304" pitchFamily="18" charset="0"/>
              </a:rPr>
              <a:t>;     </a:t>
            </a:r>
          </a:p>
          <a:p>
            <a:pPr marL="0" indent="0" algn="just">
              <a:buNone/>
            </a:pPr>
            <a:r>
              <a:rPr lang="en-US" sz="1800" dirty="0">
                <a:latin typeface="Times New Roman" panose="02020603050405020304" pitchFamily="18" charset="0"/>
                <a:cs typeface="Times New Roman" panose="02020603050405020304" pitchFamily="18" charset="0"/>
              </a:rPr>
              <a:t>HEAVY CARGO, HEAVY LIFTS, OOG, WHEELED CARGO, </a:t>
            </a:r>
          </a:p>
          <a:p>
            <a:pPr marL="0" indent="0" algn="just">
              <a:buNone/>
            </a:pPr>
            <a:r>
              <a:rPr lang="en-US" sz="1800" dirty="0">
                <a:latin typeface="Times New Roman" panose="02020603050405020304" pitchFamily="18" charset="0"/>
                <a:cs typeface="Times New Roman" panose="02020603050405020304" pitchFamily="18" charset="0"/>
              </a:rPr>
              <a:t>MACHINERY &amp; PARTS OF MACHINES                                                  -   Up to 50 Tons:  2500 </a:t>
            </a:r>
            <a:r>
              <a:rPr lang="sq-AL" sz="1800" dirty="0">
                <a:latin typeface="Times New Roman" panose="02020603050405020304" pitchFamily="18" charset="0"/>
                <a:cs typeface="Times New Roman" panose="02020603050405020304" pitchFamily="18" charset="0"/>
              </a:rPr>
              <a:t>Lek/</a:t>
            </a:r>
            <a:r>
              <a:rPr lang="en-US" sz="1800" dirty="0">
                <a:latin typeface="Times New Roman" panose="02020603050405020304" pitchFamily="18" charset="0"/>
                <a:cs typeface="Times New Roman" panose="02020603050405020304" pitchFamily="18" charset="0"/>
              </a:rPr>
              <a:t>T</a:t>
            </a:r>
            <a:r>
              <a:rPr lang="sq-AL" sz="1800" dirty="0">
                <a:latin typeface="Times New Roman" panose="02020603050405020304" pitchFamily="18" charset="0"/>
                <a:cs typeface="Times New Roman" panose="02020603050405020304" pitchFamily="18" charset="0"/>
              </a:rPr>
              <a:t>on</a:t>
            </a:r>
            <a:r>
              <a:rPr lang="en-US" sz="1800" dirty="0">
                <a:latin typeface="Times New Roman" panose="02020603050405020304" pitchFamily="18" charset="0"/>
                <a:cs typeface="Times New Roman" panose="02020603050405020304" pitchFamily="18" charset="0"/>
              </a:rPr>
              <a:t>;</a:t>
            </a:r>
          </a:p>
          <a:p>
            <a:pPr marL="0" indent="0" algn="just">
              <a:buNone/>
            </a:pPr>
            <a:r>
              <a:rPr lang="en-US" sz="1800" dirty="0">
                <a:latin typeface="Times New Roman" panose="02020603050405020304" pitchFamily="18" charset="0"/>
                <a:cs typeface="Times New Roman" panose="02020603050405020304" pitchFamily="18" charset="0"/>
              </a:rPr>
              <a:t>                                                                                                                            From 51 Tons to 100 Tons: 5000 </a:t>
            </a:r>
            <a:r>
              <a:rPr lang="sq-AL" sz="1700" dirty="0">
                <a:latin typeface="Times New Roman" panose="02020603050405020304" pitchFamily="18" charset="0"/>
                <a:cs typeface="Times New Roman" panose="02020603050405020304" pitchFamily="18" charset="0"/>
              </a:rPr>
              <a:t>Lek/</a:t>
            </a:r>
            <a:r>
              <a:rPr lang="en-US" sz="1700" dirty="0">
                <a:latin typeface="Times New Roman" panose="02020603050405020304" pitchFamily="18" charset="0"/>
                <a:cs typeface="Times New Roman" panose="02020603050405020304" pitchFamily="18" charset="0"/>
              </a:rPr>
              <a:t>T</a:t>
            </a:r>
            <a:r>
              <a:rPr lang="sq-AL" sz="1700" dirty="0">
                <a:latin typeface="Times New Roman" panose="02020603050405020304" pitchFamily="18" charset="0"/>
                <a:cs typeface="Times New Roman" panose="02020603050405020304" pitchFamily="18" charset="0"/>
              </a:rPr>
              <a:t>on</a:t>
            </a:r>
            <a:r>
              <a:rPr lang="en-US" sz="1700" dirty="0">
                <a:latin typeface="Times New Roman" panose="02020603050405020304" pitchFamily="18" charset="0"/>
                <a:cs typeface="Times New Roman" panose="02020603050405020304" pitchFamily="18" charset="0"/>
              </a:rPr>
              <a:t>;</a:t>
            </a:r>
          </a:p>
          <a:p>
            <a:pPr marL="0" indent="0" algn="just">
              <a:buNone/>
            </a:pPr>
            <a:r>
              <a:rPr lang="en-US" sz="1800" dirty="0">
                <a:latin typeface="Times New Roman" panose="02020603050405020304" pitchFamily="18" charset="0"/>
                <a:cs typeface="Times New Roman" panose="02020603050405020304" pitchFamily="18" charset="0"/>
              </a:rPr>
              <a:t>                                                                                                                             Over 100 Tons: 7000 </a:t>
            </a:r>
            <a:r>
              <a:rPr lang="sq-AL" sz="1800" dirty="0">
                <a:latin typeface="Times New Roman" panose="02020603050405020304" pitchFamily="18" charset="0"/>
                <a:cs typeface="Times New Roman" panose="02020603050405020304" pitchFamily="18" charset="0"/>
              </a:rPr>
              <a:t>Lek/</a:t>
            </a:r>
            <a:r>
              <a:rPr lang="en-US" sz="1800" dirty="0">
                <a:latin typeface="Times New Roman" panose="02020603050405020304" pitchFamily="18" charset="0"/>
                <a:cs typeface="Times New Roman" panose="02020603050405020304" pitchFamily="18" charset="0"/>
              </a:rPr>
              <a:t>T</a:t>
            </a:r>
            <a:r>
              <a:rPr lang="sq-AL" sz="1800" dirty="0">
                <a:latin typeface="Times New Roman" panose="02020603050405020304" pitchFamily="18" charset="0"/>
                <a:cs typeface="Times New Roman" panose="02020603050405020304" pitchFamily="18" charset="0"/>
              </a:rPr>
              <a:t>on</a:t>
            </a:r>
            <a:r>
              <a:rPr lang="en-US" sz="1800" dirty="0">
                <a:latin typeface="Times New Roman" panose="02020603050405020304" pitchFamily="18" charset="0"/>
                <a:cs typeface="Times New Roman" panose="02020603050405020304" pitchFamily="18" charset="0"/>
              </a:rPr>
              <a:t>;</a:t>
            </a:r>
          </a:p>
          <a:p>
            <a:pPr marL="0" indent="0" algn="just">
              <a:buNone/>
            </a:pPr>
            <a:r>
              <a:rPr lang="en-US" sz="1800" dirty="0">
                <a:latin typeface="Times New Roman" panose="02020603050405020304" pitchFamily="18" charset="0"/>
                <a:cs typeface="Times New Roman" panose="02020603050405020304" pitchFamily="18" charset="0"/>
              </a:rPr>
              <a:t>LIGHT BOX, LIGHT CARGO AND BOX OVER 3 m</a:t>
            </a:r>
            <a:r>
              <a:rPr lang="en-US" sz="1800" baseline="30000" dirty="0">
                <a:latin typeface="Times New Roman" panose="02020603050405020304" pitchFamily="18" charset="0"/>
                <a:cs typeface="Times New Roman" panose="02020603050405020304" pitchFamily="18" charset="0"/>
              </a:rPr>
              <a:t>3</a:t>
            </a:r>
            <a:r>
              <a:rPr lang="en-US" sz="1800" dirty="0">
                <a:latin typeface="Times New Roman" panose="02020603050405020304" pitchFamily="18" charset="0"/>
                <a:cs typeface="Times New Roman" panose="02020603050405020304" pitchFamily="18" charset="0"/>
              </a:rPr>
              <a:t>                                                       -                   </a:t>
            </a:r>
            <a:r>
              <a:rPr lang="sq-AL" sz="1800" dirty="0">
                <a:latin typeface="Times New Roman" panose="02020603050405020304" pitchFamily="18" charset="0"/>
                <a:cs typeface="Times New Roman" panose="02020603050405020304" pitchFamily="18" charset="0"/>
              </a:rPr>
              <a:t>1,155</a:t>
            </a:r>
            <a:r>
              <a:rPr lang="en-US" sz="1800" dirty="0">
                <a:latin typeface="Times New Roman" panose="02020603050405020304" pitchFamily="18" charset="0"/>
                <a:cs typeface="Times New Roman" panose="02020603050405020304" pitchFamily="18" charset="0"/>
              </a:rPr>
              <a:t> </a:t>
            </a:r>
            <a:r>
              <a:rPr lang="sq-AL" sz="1800" dirty="0">
                <a:latin typeface="Times New Roman" panose="02020603050405020304" pitchFamily="18" charset="0"/>
                <a:cs typeface="Times New Roman" panose="02020603050405020304" pitchFamily="18" charset="0"/>
              </a:rPr>
              <a:t>Lek/</a:t>
            </a:r>
            <a:r>
              <a:rPr lang="en-US" sz="1800" dirty="0">
                <a:latin typeface="Times New Roman" panose="02020603050405020304" pitchFamily="18" charset="0"/>
                <a:cs typeface="Times New Roman" panose="02020603050405020304" pitchFamily="18" charset="0"/>
              </a:rPr>
              <a:t>T</a:t>
            </a:r>
            <a:r>
              <a:rPr lang="sq-AL" sz="1800" dirty="0">
                <a:latin typeface="Times New Roman" panose="02020603050405020304" pitchFamily="18" charset="0"/>
                <a:cs typeface="Times New Roman" panose="02020603050405020304" pitchFamily="18" charset="0"/>
              </a:rPr>
              <a:t>on</a:t>
            </a:r>
            <a:r>
              <a:rPr lang="en-US" sz="1800" dirty="0">
                <a:latin typeface="Times New Roman" panose="02020603050405020304" pitchFamily="18" charset="0"/>
                <a:cs typeface="Times New Roman" panose="02020603050405020304" pitchFamily="18" charset="0"/>
              </a:rPr>
              <a:t>;    </a:t>
            </a:r>
          </a:p>
          <a:p>
            <a:pPr marL="0" indent="0" algn="just">
              <a:buNone/>
            </a:pPr>
            <a:r>
              <a:rPr lang="en-US" sz="1800" dirty="0">
                <a:latin typeface="Times New Roman" panose="02020603050405020304" pitchFamily="18" charset="0"/>
                <a:cs typeface="Times New Roman" panose="02020603050405020304" pitchFamily="18" charset="0"/>
              </a:rPr>
              <a:t>PALLETISED CARGO                                                                                                          -                    </a:t>
            </a:r>
            <a:r>
              <a:rPr lang="sq-AL" sz="1800" dirty="0">
                <a:latin typeface="Times New Roman" panose="02020603050405020304" pitchFamily="18" charset="0"/>
                <a:cs typeface="Times New Roman" panose="02020603050405020304" pitchFamily="18" charset="0"/>
              </a:rPr>
              <a:t>650</a:t>
            </a:r>
            <a:r>
              <a:rPr lang="en-US" sz="1800" dirty="0">
                <a:latin typeface="Times New Roman" panose="02020603050405020304" pitchFamily="18" charset="0"/>
                <a:cs typeface="Times New Roman" panose="02020603050405020304" pitchFamily="18" charset="0"/>
              </a:rPr>
              <a:t> </a:t>
            </a:r>
            <a:r>
              <a:rPr lang="sq-AL" sz="1800" dirty="0">
                <a:latin typeface="Times New Roman" panose="02020603050405020304" pitchFamily="18" charset="0"/>
                <a:cs typeface="Times New Roman" panose="02020603050405020304" pitchFamily="18" charset="0"/>
              </a:rPr>
              <a:t>Lek/</a:t>
            </a:r>
            <a:r>
              <a:rPr lang="en-US" sz="1800" dirty="0">
                <a:latin typeface="Times New Roman" panose="02020603050405020304" pitchFamily="18" charset="0"/>
                <a:cs typeface="Times New Roman" panose="02020603050405020304" pitchFamily="18" charset="0"/>
              </a:rPr>
              <a:t>T</a:t>
            </a:r>
            <a:r>
              <a:rPr lang="sq-AL" sz="1800" dirty="0">
                <a:latin typeface="Times New Roman" panose="02020603050405020304" pitchFamily="18" charset="0"/>
                <a:cs typeface="Times New Roman" panose="02020603050405020304" pitchFamily="18" charset="0"/>
              </a:rPr>
              <a:t>on</a:t>
            </a:r>
            <a:r>
              <a:rPr lang="en-US" sz="1800" dirty="0">
                <a:latin typeface="Times New Roman" panose="02020603050405020304" pitchFamily="18" charset="0"/>
                <a:cs typeface="Times New Roman" panose="02020603050405020304" pitchFamily="18" charset="0"/>
              </a:rPr>
              <a:t>;    </a:t>
            </a:r>
          </a:p>
          <a:p>
            <a:pPr marL="0" indent="0" algn="just">
              <a:buNone/>
            </a:pPr>
            <a:endParaRPr lang="en-US" sz="1500" dirty="0">
              <a:latin typeface="Times New Roman" panose="02020603050405020304" pitchFamily="18" charset="0"/>
              <a:cs typeface="Times New Roman" panose="02020603050405020304" pitchFamily="18" charset="0"/>
            </a:endParaRPr>
          </a:p>
          <a:p>
            <a:pPr marL="0" indent="0" algn="just">
              <a:buNone/>
            </a:pPr>
            <a:r>
              <a:rPr lang="en-US" sz="1500" dirty="0">
                <a:latin typeface="Times New Roman" panose="02020603050405020304" pitchFamily="18" charset="0"/>
                <a:cs typeface="Times New Roman" panose="02020603050405020304" pitchFamily="18" charset="0"/>
              </a:rPr>
              <a:t>                 </a:t>
            </a:r>
          </a:p>
          <a:p>
            <a:pPr marL="0" indent="0">
              <a:buNone/>
            </a:pPr>
            <a:endParaRPr lang="en-US" sz="1400" b="1" dirty="0">
              <a:latin typeface="Times New Roman" panose="02020603050405020304" pitchFamily="18" charset="0"/>
              <a:cs typeface="Times New Roman" panose="02020603050405020304" pitchFamily="18" charset="0"/>
            </a:endParaRPr>
          </a:p>
        </p:txBody>
      </p:sp>
      <p:pic>
        <p:nvPicPr>
          <p:cNvPr id="4" name="Picture 3"/>
          <p:cNvPicPr/>
          <p:nvPr/>
        </p:nvPicPr>
        <p:blipFill>
          <a:blip r:embed="rId2"/>
          <a:stretch>
            <a:fillRect/>
          </a:stretch>
        </p:blipFill>
        <p:spPr>
          <a:xfrm>
            <a:off x="1014846" y="542131"/>
            <a:ext cx="1135380" cy="485775"/>
          </a:xfrm>
          <a:prstGeom prst="rect">
            <a:avLst/>
          </a:prstGeom>
        </p:spPr>
      </p:pic>
    </p:spTree>
    <p:extLst>
      <p:ext uri="{BB962C8B-B14F-4D97-AF65-F5344CB8AC3E}">
        <p14:creationId xmlns:p14="http://schemas.microsoft.com/office/powerpoint/2010/main" val="28920613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r-FR" sz="1400" dirty="0">
                <a:latin typeface="Times New Roman" panose="02020603050405020304" pitchFamily="18" charset="0"/>
                <a:cs typeface="Times New Roman" panose="02020603050405020304" pitchFamily="18" charset="0"/>
              </a:rPr>
              <a:t>                             SHOQERI KONCENSIONARE</a:t>
            </a:r>
            <a:endParaRPr lang="en-US" sz="1400" dirty="0"/>
          </a:p>
        </p:txBody>
      </p:sp>
      <p:sp>
        <p:nvSpPr>
          <p:cNvPr id="3" name="Content Placeholder 2"/>
          <p:cNvSpPr>
            <a:spLocks noGrp="1"/>
          </p:cNvSpPr>
          <p:nvPr>
            <p:ph idx="1"/>
          </p:nvPr>
        </p:nvSpPr>
        <p:spPr/>
        <p:txBody>
          <a:bodyPr>
            <a:normAutofit fontScale="92500" lnSpcReduction="10000"/>
          </a:bodyPr>
          <a:lstStyle/>
          <a:p>
            <a:pPr marL="0" indent="0" algn="just">
              <a:buNone/>
            </a:pPr>
            <a:r>
              <a:rPr lang="en-US" sz="1400" dirty="0">
                <a:latin typeface="Times New Roman" panose="02020603050405020304" pitchFamily="18" charset="0"/>
                <a:cs typeface="Times New Roman" panose="02020603050405020304" pitchFamily="18" charset="0"/>
              </a:rPr>
              <a:t>PACKAGE CARGO (big bags, </a:t>
            </a:r>
            <a:r>
              <a:rPr lang="en-US" sz="1400" dirty="0" err="1">
                <a:latin typeface="Times New Roman" panose="02020603050405020304" pitchFamily="18" charset="0"/>
                <a:cs typeface="Times New Roman" panose="02020603050405020304" pitchFamily="18" charset="0"/>
              </a:rPr>
              <a:t>slinga</a:t>
            </a:r>
            <a:r>
              <a:rPr lang="en-US" sz="1400" dirty="0">
                <a:latin typeface="Times New Roman" panose="02020603050405020304" pitchFamily="18" charset="0"/>
                <a:cs typeface="Times New Roman" panose="02020603050405020304" pitchFamily="18" charset="0"/>
              </a:rPr>
              <a:t> and Jumbo Bags etc.)                                                -                    </a:t>
            </a:r>
            <a:r>
              <a:rPr lang="sq-AL" sz="1400" dirty="0">
                <a:latin typeface="Times New Roman" panose="02020603050405020304" pitchFamily="18" charset="0"/>
                <a:cs typeface="Times New Roman" panose="02020603050405020304" pitchFamily="18" charset="0"/>
              </a:rPr>
              <a:t>620</a:t>
            </a:r>
            <a:r>
              <a:rPr lang="en-US" sz="1400" dirty="0">
                <a:latin typeface="Times New Roman" panose="02020603050405020304" pitchFamily="18" charset="0"/>
                <a:cs typeface="Times New Roman" panose="02020603050405020304" pitchFamily="18" charset="0"/>
              </a:rPr>
              <a:t> </a:t>
            </a:r>
            <a:r>
              <a:rPr lang="sq-AL" sz="1400" dirty="0">
                <a:latin typeface="Times New Roman" panose="02020603050405020304" pitchFamily="18" charset="0"/>
                <a:cs typeface="Times New Roman" panose="02020603050405020304" pitchFamily="18" charset="0"/>
              </a:rPr>
              <a:t>Lek/</a:t>
            </a:r>
            <a:r>
              <a:rPr lang="en-US" sz="1400" dirty="0">
                <a:latin typeface="Times New Roman" panose="02020603050405020304" pitchFamily="18" charset="0"/>
                <a:cs typeface="Times New Roman" panose="02020603050405020304" pitchFamily="18" charset="0"/>
              </a:rPr>
              <a:t>T</a:t>
            </a:r>
            <a:r>
              <a:rPr lang="sq-AL" sz="1400" dirty="0">
                <a:latin typeface="Times New Roman" panose="02020603050405020304" pitchFamily="18" charset="0"/>
                <a:cs typeface="Times New Roman" panose="02020603050405020304" pitchFamily="18" charset="0"/>
              </a:rPr>
              <a:t>on</a:t>
            </a:r>
            <a:r>
              <a:rPr lang="en-US" sz="1400" dirty="0">
                <a:latin typeface="Times New Roman" panose="02020603050405020304" pitchFamily="18" charset="0"/>
                <a:cs typeface="Times New Roman" panose="02020603050405020304" pitchFamily="18" charset="0"/>
              </a:rPr>
              <a:t>;    </a:t>
            </a:r>
          </a:p>
          <a:p>
            <a:pPr marL="0" indent="0" algn="just">
              <a:buNone/>
            </a:pPr>
            <a:r>
              <a:rPr lang="en-US" sz="1400" dirty="0">
                <a:latin typeface="Times New Roman" panose="02020603050405020304" pitchFamily="18" charset="0"/>
                <a:cs typeface="Times New Roman" panose="02020603050405020304" pitchFamily="18" charset="0"/>
              </a:rPr>
              <a:t>CARGO THAT CAN BE COMPOSTED (oranges, lemons, bananas, vegetables, </a:t>
            </a:r>
          </a:p>
          <a:p>
            <a:pPr marL="0" indent="0" algn="just">
              <a:buNone/>
            </a:pPr>
            <a:r>
              <a:rPr lang="en-US" sz="1400" dirty="0">
                <a:latin typeface="Times New Roman" panose="02020603050405020304" pitchFamily="18" charset="0"/>
                <a:cs typeface="Times New Roman" panose="02020603050405020304" pitchFamily="18" charset="0"/>
              </a:rPr>
              <a:t>frozen fruit and vegetables, frozen fish, frozen meat etc.)                                                     -                    </a:t>
            </a:r>
            <a:r>
              <a:rPr lang="sq-AL" sz="1400" dirty="0">
                <a:latin typeface="Times New Roman" panose="02020603050405020304" pitchFamily="18" charset="0"/>
                <a:cs typeface="Times New Roman" panose="02020603050405020304" pitchFamily="18" charset="0"/>
              </a:rPr>
              <a:t>695</a:t>
            </a:r>
            <a:r>
              <a:rPr lang="en-US" sz="1400" dirty="0">
                <a:latin typeface="Times New Roman" panose="02020603050405020304" pitchFamily="18" charset="0"/>
                <a:cs typeface="Times New Roman" panose="02020603050405020304" pitchFamily="18" charset="0"/>
              </a:rPr>
              <a:t> </a:t>
            </a:r>
            <a:r>
              <a:rPr lang="sq-AL" sz="1400" dirty="0">
                <a:latin typeface="Times New Roman" panose="02020603050405020304" pitchFamily="18" charset="0"/>
                <a:cs typeface="Times New Roman" panose="02020603050405020304" pitchFamily="18" charset="0"/>
              </a:rPr>
              <a:t>Lek/</a:t>
            </a:r>
            <a:r>
              <a:rPr lang="en-US" sz="1400" dirty="0">
                <a:latin typeface="Times New Roman" panose="02020603050405020304" pitchFamily="18" charset="0"/>
                <a:cs typeface="Times New Roman" panose="02020603050405020304" pitchFamily="18" charset="0"/>
              </a:rPr>
              <a:t>T</a:t>
            </a:r>
            <a:r>
              <a:rPr lang="sq-AL" sz="1400" dirty="0">
                <a:latin typeface="Times New Roman" panose="02020603050405020304" pitchFamily="18" charset="0"/>
                <a:cs typeface="Times New Roman" panose="02020603050405020304" pitchFamily="18" charset="0"/>
              </a:rPr>
              <a:t>on</a:t>
            </a:r>
            <a:r>
              <a:rPr lang="en-US" sz="1400" dirty="0">
                <a:latin typeface="Times New Roman" panose="02020603050405020304" pitchFamily="18" charset="0"/>
                <a:cs typeface="Times New Roman" panose="02020603050405020304" pitchFamily="18" charset="0"/>
              </a:rPr>
              <a:t>; </a:t>
            </a:r>
          </a:p>
          <a:p>
            <a:pPr marL="0" indent="0" algn="just">
              <a:buNone/>
            </a:pPr>
            <a:r>
              <a:rPr lang="en-US" sz="1400" dirty="0">
                <a:latin typeface="Times New Roman" panose="02020603050405020304" pitchFamily="18" charset="0"/>
                <a:cs typeface="Times New Roman" panose="02020603050405020304" pitchFamily="18" charset="0"/>
              </a:rPr>
              <a:t>MARBLE BLOCK                                                                                                                 -                    </a:t>
            </a:r>
            <a:r>
              <a:rPr lang="sq-AL" sz="1400" dirty="0">
                <a:latin typeface="Times New Roman" panose="02020603050405020304" pitchFamily="18" charset="0"/>
                <a:cs typeface="Times New Roman" panose="02020603050405020304" pitchFamily="18" charset="0"/>
              </a:rPr>
              <a:t>482</a:t>
            </a:r>
            <a:r>
              <a:rPr lang="en-US" sz="1400" dirty="0">
                <a:latin typeface="Times New Roman" panose="02020603050405020304" pitchFamily="18" charset="0"/>
                <a:cs typeface="Times New Roman" panose="02020603050405020304" pitchFamily="18" charset="0"/>
              </a:rPr>
              <a:t> </a:t>
            </a:r>
            <a:r>
              <a:rPr lang="sq-AL" sz="1400" dirty="0">
                <a:latin typeface="Times New Roman" panose="02020603050405020304" pitchFamily="18" charset="0"/>
                <a:cs typeface="Times New Roman" panose="02020603050405020304" pitchFamily="18" charset="0"/>
              </a:rPr>
              <a:t>Lek/</a:t>
            </a:r>
            <a:r>
              <a:rPr lang="en-US" sz="1400" dirty="0">
                <a:latin typeface="Times New Roman" panose="02020603050405020304" pitchFamily="18" charset="0"/>
                <a:cs typeface="Times New Roman" panose="02020603050405020304" pitchFamily="18" charset="0"/>
              </a:rPr>
              <a:t>T</a:t>
            </a:r>
            <a:r>
              <a:rPr lang="sq-AL" sz="1400" dirty="0">
                <a:latin typeface="Times New Roman" panose="02020603050405020304" pitchFamily="18" charset="0"/>
                <a:cs typeface="Times New Roman" panose="02020603050405020304" pitchFamily="18" charset="0"/>
              </a:rPr>
              <a:t>on</a:t>
            </a:r>
            <a:r>
              <a:rPr lang="en-US" sz="1400" dirty="0">
                <a:latin typeface="Times New Roman" panose="02020603050405020304" pitchFamily="18" charset="0"/>
                <a:cs typeface="Times New Roman" panose="02020603050405020304" pitchFamily="18" charset="0"/>
              </a:rPr>
              <a:t>; </a:t>
            </a:r>
          </a:p>
          <a:p>
            <a:pPr marL="0" indent="0" algn="just">
              <a:buNone/>
            </a:pPr>
            <a:r>
              <a:rPr lang="en-US" sz="1400" dirty="0">
                <a:latin typeface="Times New Roman" panose="02020603050405020304" pitchFamily="18" charset="0"/>
                <a:cs typeface="Times New Roman" panose="02020603050405020304" pitchFamily="18" charset="0"/>
              </a:rPr>
              <a:t>ISPS                                                                                                                                         -                   19   </a:t>
            </a:r>
            <a:r>
              <a:rPr lang="sq-AL" sz="1400" dirty="0">
                <a:latin typeface="Times New Roman" panose="02020603050405020304" pitchFamily="18" charset="0"/>
                <a:cs typeface="Times New Roman" panose="02020603050405020304" pitchFamily="18" charset="0"/>
              </a:rPr>
              <a:t>Lek/</a:t>
            </a:r>
            <a:r>
              <a:rPr lang="en-US" sz="1400" dirty="0">
                <a:latin typeface="Times New Roman" panose="02020603050405020304" pitchFamily="18" charset="0"/>
                <a:cs typeface="Times New Roman" panose="02020603050405020304" pitchFamily="18" charset="0"/>
              </a:rPr>
              <a:t>T</a:t>
            </a:r>
            <a:r>
              <a:rPr lang="sq-AL" sz="1400" dirty="0">
                <a:latin typeface="Times New Roman" panose="02020603050405020304" pitchFamily="18" charset="0"/>
                <a:cs typeface="Times New Roman" panose="02020603050405020304" pitchFamily="18" charset="0"/>
              </a:rPr>
              <a:t>on</a:t>
            </a:r>
            <a:r>
              <a:rPr lang="en-US" sz="1400" dirty="0">
                <a:latin typeface="Times New Roman" panose="02020603050405020304" pitchFamily="18" charset="0"/>
                <a:cs typeface="Times New Roman" panose="02020603050405020304" pitchFamily="18" charset="0"/>
              </a:rPr>
              <a:t>.</a:t>
            </a:r>
          </a:p>
          <a:p>
            <a:pPr marL="0" indent="0" algn="just">
              <a:buNone/>
            </a:pPr>
            <a:endParaRPr lang="en-US" sz="1400" dirty="0">
              <a:latin typeface="Times New Roman" panose="02020603050405020304" pitchFamily="18" charset="0"/>
              <a:cs typeface="Times New Roman" panose="02020603050405020304" pitchFamily="18" charset="0"/>
            </a:endParaRPr>
          </a:p>
          <a:p>
            <a:pPr marL="0" indent="0" algn="just">
              <a:buNone/>
            </a:pPr>
            <a:r>
              <a:rPr lang="en-US" sz="1400" b="1" dirty="0">
                <a:latin typeface="Times New Roman" panose="02020603050405020304" pitchFamily="18" charset="0"/>
                <a:cs typeface="Times New Roman" panose="02020603050405020304" pitchFamily="18" charset="0"/>
              </a:rPr>
              <a:t>RO/RO Handling</a:t>
            </a:r>
          </a:p>
          <a:p>
            <a:pPr marL="0" indent="0" algn="just">
              <a:buNone/>
            </a:pPr>
            <a:endParaRPr lang="en-US" sz="1400" dirty="0">
              <a:latin typeface="Times New Roman" panose="02020603050405020304" pitchFamily="18" charset="0"/>
              <a:cs typeface="Times New Roman" panose="02020603050405020304" pitchFamily="18" charset="0"/>
            </a:endParaRPr>
          </a:p>
          <a:p>
            <a:pPr marL="0" indent="0" algn="just">
              <a:buNone/>
            </a:pPr>
            <a:r>
              <a:rPr lang="en-US" sz="1400" b="1" dirty="0">
                <a:latin typeface="Times New Roman" panose="02020603050405020304" pitchFamily="18" charset="0"/>
                <a:cs typeface="Times New Roman" panose="02020603050405020304" pitchFamily="18" charset="0"/>
              </a:rPr>
              <a:t>LOADING</a:t>
            </a:r>
            <a:r>
              <a:rPr lang="en-US" sz="1400" dirty="0">
                <a:latin typeface="Times New Roman" panose="02020603050405020304" pitchFamily="18" charset="0"/>
                <a:cs typeface="Times New Roman" panose="02020603050405020304" pitchFamily="18" charset="0"/>
              </a:rPr>
              <a:t>/Vehicles with their own motive power up to 3,5 tons                                        -                   6 </a:t>
            </a:r>
            <a:r>
              <a:rPr lang="en-US" sz="1400" dirty="0" err="1">
                <a:latin typeface="Times New Roman" panose="02020603050405020304" pitchFamily="18" charset="0"/>
                <a:cs typeface="Times New Roman" panose="02020603050405020304" pitchFamily="18" charset="0"/>
              </a:rPr>
              <a:t>Eur</a:t>
            </a:r>
            <a:r>
              <a:rPr lang="en-US" sz="1400" dirty="0">
                <a:latin typeface="Times New Roman" panose="02020603050405020304" pitchFamily="18" charset="0"/>
                <a:cs typeface="Times New Roman" panose="02020603050405020304" pitchFamily="18" charset="0"/>
              </a:rPr>
              <a:t>/Piece;</a:t>
            </a:r>
          </a:p>
          <a:p>
            <a:pPr marL="0" indent="0" algn="just">
              <a:buNone/>
            </a:pPr>
            <a:r>
              <a:rPr lang="en-US" sz="1400" b="1" dirty="0">
                <a:latin typeface="Times New Roman" panose="02020603050405020304" pitchFamily="18" charset="0"/>
                <a:cs typeface="Times New Roman" panose="02020603050405020304" pitchFamily="18" charset="0"/>
              </a:rPr>
              <a:t>LOADING</a:t>
            </a:r>
            <a:r>
              <a:rPr lang="en-US" sz="1400" dirty="0">
                <a:latin typeface="Times New Roman" panose="02020603050405020304" pitchFamily="18" charset="0"/>
                <a:cs typeface="Times New Roman" panose="02020603050405020304" pitchFamily="18" charset="0"/>
              </a:rPr>
              <a:t>/Vehicles with their own motive power from 3,5 tons to 7.5 tons                       -                  10 </a:t>
            </a:r>
            <a:r>
              <a:rPr lang="en-US" sz="1400" dirty="0" err="1">
                <a:latin typeface="Times New Roman" panose="02020603050405020304" pitchFamily="18" charset="0"/>
                <a:cs typeface="Times New Roman" panose="02020603050405020304" pitchFamily="18" charset="0"/>
              </a:rPr>
              <a:t>Eur</a:t>
            </a:r>
            <a:r>
              <a:rPr lang="en-US" sz="1400" dirty="0">
                <a:latin typeface="Times New Roman" panose="02020603050405020304" pitchFamily="18" charset="0"/>
                <a:cs typeface="Times New Roman" panose="02020603050405020304" pitchFamily="18" charset="0"/>
              </a:rPr>
              <a:t>/Piece;</a:t>
            </a:r>
          </a:p>
          <a:p>
            <a:pPr marL="0" indent="0" algn="just">
              <a:buNone/>
            </a:pPr>
            <a:r>
              <a:rPr lang="en-US" sz="1400" b="1" dirty="0">
                <a:latin typeface="Times New Roman" panose="02020603050405020304" pitchFamily="18" charset="0"/>
                <a:cs typeface="Times New Roman" panose="02020603050405020304" pitchFamily="18" charset="0"/>
              </a:rPr>
              <a:t>LOADING</a:t>
            </a:r>
            <a:r>
              <a:rPr lang="en-US" sz="1400" dirty="0">
                <a:latin typeface="Times New Roman" panose="02020603050405020304" pitchFamily="18" charset="0"/>
                <a:cs typeface="Times New Roman" panose="02020603050405020304" pitchFamily="18" charset="0"/>
              </a:rPr>
              <a:t>/Vehicles with their own motive power over to 3,5 tons                                     -                  13 </a:t>
            </a:r>
            <a:r>
              <a:rPr lang="en-US" sz="1400" dirty="0" err="1">
                <a:latin typeface="Times New Roman" panose="02020603050405020304" pitchFamily="18" charset="0"/>
                <a:cs typeface="Times New Roman" panose="02020603050405020304" pitchFamily="18" charset="0"/>
              </a:rPr>
              <a:t>Eur</a:t>
            </a:r>
            <a:r>
              <a:rPr lang="en-US" sz="1400" dirty="0">
                <a:latin typeface="Times New Roman" panose="02020603050405020304" pitchFamily="18" charset="0"/>
                <a:cs typeface="Times New Roman" panose="02020603050405020304" pitchFamily="18" charset="0"/>
              </a:rPr>
              <a:t>/Piece;</a:t>
            </a:r>
          </a:p>
          <a:p>
            <a:pPr marL="0" indent="0" algn="just">
              <a:buNone/>
            </a:pPr>
            <a:endParaRPr lang="en-US" sz="1400" dirty="0">
              <a:latin typeface="Times New Roman" panose="02020603050405020304" pitchFamily="18" charset="0"/>
              <a:cs typeface="Times New Roman" panose="02020603050405020304" pitchFamily="18" charset="0"/>
            </a:endParaRPr>
          </a:p>
          <a:p>
            <a:pPr marL="0" indent="0" algn="just">
              <a:buNone/>
            </a:pPr>
            <a:r>
              <a:rPr lang="en-US" sz="1400" b="1" dirty="0">
                <a:latin typeface="Times New Roman" panose="02020603050405020304" pitchFamily="18" charset="0"/>
                <a:cs typeface="Times New Roman" panose="02020603050405020304" pitchFamily="18" charset="0"/>
              </a:rPr>
              <a:t>DISCHARGING</a:t>
            </a:r>
            <a:r>
              <a:rPr lang="en-US" sz="1400" dirty="0">
                <a:latin typeface="Times New Roman" panose="02020603050405020304" pitchFamily="18" charset="0"/>
                <a:cs typeface="Times New Roman" panose="02020603050405020304" pitchFamily="18" charset="0"/>
              </a:rPr>
              <a:t>/Vehicles with their own motive power up to 3,5 tons                              </a:t>
            </a:r>
            <a:r>
              <a:rPr lang="en-US" sz="1500" dirty="0">
                <a:latin typeface="Times New Roman" panose="02020603050405020304" pitchFamily="18" charset="0"/>
                <a:cs typeface="Times New Roman" panose="02020603050405020304" pitchFamily="18" charset="0"/>
              </a:rPr>
              <a:t>-                   2 </a:t>
            </a:r>
            <a:r>
              <a:rPr lang="en-US" sz="1500" dirty="0" err="1">
                <a:latin typeface="Times New Roman" panose="02020603050405020304" pitchFamily="18" charset="0"/>
                <a:cs typeface="Times New Roman" panose="02020603050405020304" pitchFamily="18" charset="0"/>
              </a:rPr>
              <a:t>Eur</a:t>
            </a:r>
            <a:r>
              <a:rPr lang="en-US" sz="1500" dirty="0">
                <a:latin typeface="Times New Roman" panose="02020603050405020304" pitchFamily="18" charset="0"/>
                <a:cs typeface="Times New Roman" panose="02020603050405020304" pitchFamily="18" charset="0"/>
              </a:rPr>
              <a:t>/Piece</a:t>
            </a:r>
          </a:p>
          <a:p>
            <a:pPr marL="0" indent="0" algn="just">
              <a:buNone/>
            </a:pPr>
            <a:r>
              <a:rPr lang="en-US" sz="1500" b="1" dirty="0">
                <a:latin typeface="Times New Roman" panose="02020603050405020304" pitchFamily="18" charset="0"/>
                <a:cs typeface="Times New Roman" panose="02020603050405020304" pitchFamily="18" charset="0"/>
              </a:rPr>
              <a:t>DISCHARGING</a:t>
            </a:r>
            <a:r>
              <a:rPr lang="en-US" sz="1500" dirty="0">
                <a:latin typeface="Times New Roman" panose="02020603050405020304" pitchFamily="18" charset="0"/>
                <a:cs typeface="Times New Roman" panose="02020603050405020304" pitchFamily="18" charset="0"/>
              </a:rPr>
              <a:t>/Vehicles with their own motive power from 3,5 tons to 7.5 tons  -                   3 </a:t>
            </a:r>
            <a:r>
              <a:rPr lang="en-US" sz="1500" dirty="0" err="1">
                <a:latin typeface="Times New Roman" panose="02020603050405020304" pitchFamily="18" charset="0"/>
                <a:cs typeface="Times New Roman" panose="02020603050405020304" pitchFamily="18" charset="0"/>
              </a:rPr>
              <a:t>Eur</a:t>
            </a:r>
            <a:r>
              <a:rPr lang="en-US" sz="1500" dirty="0">
                <a:latin typeface="Times New Roman" panose="02020603050405020304" pitchFamily="18" charset="0"/>
                <a:cs typeface="Times New Roman" panose="02020603050405020304" pitchFamily="18" charset="0"/>
              </a:rPr>
              <a:t>/Piece</a:t>
            </a:r>
          </a:p>
          <a:p>
            <a:pPr marL="0" indent="0" algn="just">
              <a:buNone/>
            </a:pPr>
            <a:r>
              <a:rPr lang="en-US" sz="1500" b="1" dirty="0">
                <a:latin typeface="Times New Roman" panose="02020603050405020304" pitchFamily="18" charset="0"/>
                <a:cs typeface="Times New Roman" panose="02020603050405020304" pitchFamily="18" charset="0"/>
              </a:rPr>
              <a:t>DISCHARGING</a:t>
            </a:r>
            <a:r>
              <a:rPr lang="en-US" sz="1500" dirty="0">
                <a:latin typeface="Times New Roman" panose="02020603050405020304" pitchFamily="18" charset="0"/>
                <a:cs typeface="Times New Roman" panose="02020603050405020304" pitchFamily="18" charset="0"/>
              </a:rPr>
              <a:t>/Vehicles with their own motive power over 7.5 tons                     -                  4 </a:t>
            </a:r>
            <a:r>
              <a:rPr lang="en-US" sz="1500" dirty="0" err="1">
                <a:latin typeface="Times New Roman" panose="02020603050405020304" pitchFamily="18" charset="0"/>
                <a:cs typeface="Times New Roman" panose="02020603050405020304" pitchFamily="18" charset="0"/>
              </a:rPr>
              <a:t>Eur</a:t>
            </a:r>
            <a:r>
              <a:rPr lang="en-US" sz="1500" dirty="0">
                <a:latin typeface="Times New Roman" panose="02020603050405020304" pitchFamily="18" charset="0"/>
                <a:cs typeface="Times New Roman" panose="02020603050405020304" pitchFamily="18" charset="0"/>
              </a:rPr>
              <a:t>/Piece</a:t>
            </a:r>
          </a:p>
        </p:txBody>
      </p:sp>
      <p:pic>
        <p:nvPicPr>
          <p:cNvPr id="4" name="Picture 3"/>
          <p:cNvPicPr/>
          <p:nvPr/>
        </p:nvPicPr>
        <p:blipFill>
          <a:blip r:embed="rId2"/>
          <a:stretch>
            <a:fillRect/>
          </a:stretch>
        </p:blipFill>
        <p:spPr>
          <a:xfrm>
            <a:off x="1014846" y="542131"/>
            <a:ext cx="1135380" cy="485775"/>
          </a:xfrm>
          <a:prstGeom prst="rect">
            <a:avLst/>
          </a:prstGeom>
        </p:spPr>
      </p:pic>
    </p:spTree>
    <p:extLst>
      <p:ext uri="{BB962C8B-B14F-4D97-AF65-F5344CB8AC3E}">
        <p14:creationId xmlns:p14="http://schemas.microsoft.com/office/powerpoint/2010/main" val="18743417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r-FR" sz="1400" dirty="0">
                <a:latin typeface="Times New Roman" panose="02020603050405020304" pitchFamily="18" charset="0"/>
                <a:cs typeface="Times New Roman" panose="02020603050405020304" pitchFamily="18" charset="0"/>
              </a:rPr>
              <a:t>                              SHOQERI KONCENSIONARE</a:t>
            </a:r>
            <a:endParaRPr lang="en-US" sz="1400" dirty="0"/>
          </a:p>
        </p:txBody>
      </p:sp>
      <p:sp>
        <p:nvSpPr>
          <p:cNvPr id="3" name="Content Placeholder 2"/>
          <p:cNvSpPr>
            <a:spLocks noGrp="1"/>
          </p:cNvSpPr>
          <p:nvPr>
            <p:ph idx="1"/>
          </p:nvPr>
        </p:nvSpPr>
        <p:spPr/>
        <p:txBody>
          <a:bodyPr>
            <a:normAutofit/>
          </a:bodyPr>
          <a:lstStyle/>
          <a:p>
            <a:pPr marL="0" indent="0">
              <a:buNone/>
            </a:pPr>
            <a:endParaRPr lang="en-US" sz="1500" b="1" dirty="0">
              <a:latin typeface="Times New Roman" panose="02020603050405020304" pitchFamily="18" charset="0"/>
              <a:cs typeface="Times New Roman" panose="02020603050405020304" pitchFamily="18" charset="0"/>
            </a:endParaRPr>
          </a:p>
          <a:p>
            <a:pPr marL="0" indent="0">
              <a:buNone/>
            </a:pPr>
            <a:r>
              <a:rPr lang="en-US" sz="1500" b="1" dirty="0">
                <a:latin typeface="Times New Roman" panose="02020603050405020304" pitchFamily="18" charset="0"/>
                <a:cs typeface="Times New Roman" panose="02020603050405020304" pitchFamily="18" charset="0"/>
              </a:rPr>
              <a:t>Loading/Discharging operations for Vehicles or Cargo</a:t>
            </a:r>
          </a:p>
          <a:p>
            <a:pPr marL="0" indent="0">
              <a:buNone/>
            </a:pPr>
            <a:endParaRPr lang="en-US" sz="1400" dirty="0">
              <a:latin typeface="Times New Roman" panose="02020603050405020304" pitchFamily="18" charset="0"/>
              <a:cs typeface="Times New Roman" panose="02020603050405020304" pitchFamily="18" charset="0"/>
            </a:endParaRPr>
          </a:p>
          <a:p>
            <a:pPr marL="0" indent="0">
              <a:buNone/>
            </a:pPr>
            <a:r>
              <a:rPr lang="en-US" sz="1400" dirty="0">
                <a:latin typeface="Times New Roman" panose="02020603050405020304" pitchFamily="18" charset="0"/>
                <a:cs typeface="Times New Roman" panose="02020603050405020304" pitchFamily="18" charset="0"/>
              </a:rPr>
              <a:t>VEHICLES AND MACHINERY NON-SELF-PROPELLED that enter or exit from the vessel</a:t>
            </a:r>
          </a:p>
          <a:p>
            <a:pPr marL="0" indent="0">
              <a:buNone/>
            </a:pPr>
            <a:r>
              <a:rPr lang="en-US" sz="1400" dirty="0">
                <a:latin typeface="Times New Roman" panose="02020603050405020304" pitchFamily="18" charset="0"/>
                <a:cs typeface="Times New Roman" panose="02020603050405020304" pitchFamily="18" charset="0"/>
              </a:rPr>
              <a:t> using MBM Port tug masters and drivers either directly or via storage area                                                       -                  20 </a:t>
            </a:r>
            <a:r>
              <a:rPr lang="en-US" sz="1400" dirty="0" err="1">
                <a:latin typeface="Times New Roman" panose="02020603050405020304" pitchFamily="18" charset="0"/>
                <a:cs typeface="Times New Roman" panose="02020603050405020304" pitchFamily="18" charset="0"/>
              </a:rPr>
              <a:t>Eur</a:t>
            </a:r>
            <a:r>
              <a:rPr lang="en-US" sz="1400" dirty="0">
                <a:latin typeface="Times New Roman" panose="02020603050405020304" pitchFamily="18" charset="0"/>
                <a:cs typeface="Times New Roman" panose="02020603050405020304" pitchFamily="18" charset="0"/>
              </a:rPr>
              <a:t>/Piece;</a:t>
            </a:r>
          </a:p>
          <a:p>
            <a:pPr marL="0" indent="0">
              <a:buNone/>
            </a:pPr>
            <a:endParaRPr lang="en-US" sz="1400" dirty="0">
              <a:latin typeface="Times New Roman" panose="02020603050405020304" pitchFamily="18" charset="0"/>
              <a:cs typeface="Times New Roman" panose="02020603050405020304" pitchFamily="18" charset="0"/>
            </a:endParaRPr>
          </a:p>
          <a:p>
            <a:pPr marL="0" indent="0">
              <a:buNone/>
            </a:pPr>
            <a:r>
              <a:rPr lang="en-US" sz="1400" dirty="0">
                <a:latin typeface="Times New Roman" panose="02020603050405020304" pitchFamily="18" charset="0"/>
                <a:cs typeface="Times New Roman" panose="02020603050405020304" pitchFamily="18" charset="0"/>
              </a:rPr>
              <a:t>VEHICLES THAT ENTER OR EXIT from the vessel using MBM Port masters </a:t>
            </a:r>
          </a:p>
          <a:p>
            <a:pPr marL="0" indent="0">
              <a:buNone/>
            </a:pPr>
            <a:r>
              <a:rPr lang="en-US" sz="1400" dirty="0">
                <a:latin typeface="Times New Roman" panose="02020603050405020304" pitchFamily="18" charset="0"/>
                <a:cs typeface="Times New Roman" panose="02020603050405020304" pitchFamily="18" charset="0"/>
              </a:rPr>
              <a:t>to be placed in/out the vessel up to 3.5 tons                                                                                                          -                 4 </a:t>
            </a:r>
            <a:r>
              <a:rPr lang="en-US" sz="1400" dirty="0" err="1">
                <a:latin typeface="Times New Roman" panose="02020603050405020304" pitchFamily="18" charset="0"/>
                <a:cs typeface="Times New Roman" panose="02020603050405020304" pitchFamily="18" charset="0"/>
              </a:rPr>
              <a:t>Eur</a:t>
            </a:r>
            <a:r>
              <a:rPr lang="en-US" sz="1400" dirty="0">
                <a:latin typeface="Times New Roman" panose="02020603050405020304" pitchFamily="18" charset="0"/>
                <a:cs typeface="Times New Roman" panose="02020603050405020304" pitchFamily="18" charset="0"/>
              </a:rPr>
              <a:t>/Piece;</a:t>
            </a:r>
          </a:p>
          <a:p>
            <a:pPr marL="0" indent="0">
              <a:buNone/>
            </a:pPr>
            <a:endParaRPr lang="en-US" sz="1400" dirty="0">
              <a:latin typeface="Times New Roman" panose="02020603050405020304" pitchFamily="18" charset="0"/>
              <a:cs typeface="Times New Roman" panose="02020603050405020304" pitchFamily="18" charset="0"/>
            </a:endParaRPr>
          </a:p>
          <a:p>
            <a:pPr marL="0" indent="0" algn="just">
              <a:buNone/>
            </a:pPr>
            <a:r>
              <a:rPr lang="en-US" sz="1400" dirty="0">
                <a:latin typeface="Times New Roman" panose="02020603050405020304" pitchFamily="18" charset="0"/>
                <a:cs typeface="Times New Roman" panose="02020603050405020304" pitchFamily="18" charset="0"/>
              </a:rPr>
              <a:t>VEHICLES THAT ENTER OR EXIT from the vessel using MBM Port  </a:t>
            </a:r>
          </a:p>
          <a:p>
            <a:pPr marL="0" indent="0" algn="just">
              <a:buNone/>
            </a:pPr>
            <a:r>
              <a:rPr lang="en-US" sz="1400" dirty="0">
                <a:latin typeface="Times New Roman" panose="02020603050405020304" pitchFamily="18" charset="0"/>
                <a:cs typeface="Times New Roman" panose="02020603050405020304" pitchFamily="18" charset="0"/>
              </a:rPr>
              <a:t>masters to be placed in/out the vessel from 3.5 tons to 7.5 tons                                                                           -                6 </a:t>
            </a:r>
            <a:r>
              <a:rPr lang="en-US" sz="1400" dirty="0" err="1">
                <a:latin typeface="Times New Roman" panose="02020603050405020304" pitchFamily="18" charset="0"/>
                <a:cs typeface="Times New Roman" panose="02020603050405020304" pitchFamily="18" charset="0"/>
              </a:rPr>
              <a:t>Eur</a:t>
            </a:r>
            <a:r>
              <a:rPr lang="en-US" sz="1400" dirty="0">
                <a:latin typeface="Times New Roman" panose="02020603050405020304" pitchFamily="18" charset="0"/>
                <a:cs typeface="Times New Roman" panose="02020603050405020304" pitchFamily="18" charset="0"/>
              </a:rPr>
              <a:t>/Piece;</a:t>
            </a:r>
          </a:p>
          <a:p>
            <a:pPr marL="0" indent="0" algn="just">
              <a:buNone/>
            </a:pPr>
            <a:endParaRPr lang="en-US" sz="1400" dirty="0">
              <a:latin typeface="Times New Roman" panose="02020603050405020304" pitchFamily="18" charset="0"/>
              <a:cs typeface="Times New Roman" panose="02020603050405020304" pitchFamily="18" charset="0"/>
            </a:endParaRPr>
          </a:p>
          <a:p>
            <a:pPr marL="0" indent="0" algn="just">
              <a:buNone/>
            </a:pPr>
            <a:endParaRPr lang="en-US" sz="1400" dirty="0">
              <a:latin typeface="Times New Roman" panose="02020603050405020304" pitchFamily="18" charset="0"/>
              <a:cs typeface="Times New Roman" panose="02020603050405020304" pitchFamily="18" charset="0"/>
            </a:endParaRPr>
          </a:p>
        </p:txBody>
      </p:sp>
      <p:pic>
        <p:nvPicPr>
          <p:cNvPr id="4" name="Picture 3"/>
          <p:cNvPicPr/>
          <p:nvPr/>
        </p:nvPicPr>
        <p:blipFill>
          <a:blip r:embed="rId2"/>
          <a:stretch>
            <a:fillRect/>
          </a:stretch>
        </p:blipFill>
        <p:spPr>
          <a:xfrm>
            <a:off x="1046019" y="573304"/>
            <a:ext cx="1135380" cy="485775"/>
          </a:xfrm>
          <a:prstGeom prst="rect">
            <a:avLst/>
          </a:prstGeom>
        </p:spPr>
      </p:pic>
    </p:spTree>
    <p:extLst>
      <p:ext uri="{BB962C8B-B14F-4D97-AF65-F5344CB8AC3E}">
        <p14:creationId xmlns:p14="http://schemas.microsoft.com/office/powerpoint/2010/main" val="36638548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r-FR" sz="1400" dirty="0">
                <a:latin typeface="Times New Roman" panose="02020603050405020304" pitchFamily="18" charset="0"/>
                <a:cs typeface="Times New Roman" panose="02020603050405020304" pitchFamily="18" charset="0"/>
              </a:rPr>
              <a:t>                              SHOQERI KONCENSIONARE</a:t>
            </a:r>
            <a:endParaRPr lang="en-US" sz="1400" dirty="0"/>
          </a:p>
        </p:txBody>
      </p:sp>
      <p:sp>
        <p:nvSpPr>
          <p:cNvPr id="3" name="Content Placeholder 2"/>
          <p:cNvSpPr>
            <a:spLocks noGrp="1"/>
          </p:cNvSpPr>
          <p:nvPr>
            <p:ph idx="1"/>
          </p:nvPr>
        </p:nvSpPr>
        <p:spPr/>
        <p:txBody>
          <a:bodyPr>
            <a:normAutofit fontScale="85000" lnSpcReduction="10000"/>
          </a:bodyPr>
          <a:lstStyle/>
          <a:p>
            <a:pPr marL="0" indent="0" algn="just">
              <a:buNone/>
            </a:pPr>
            <a:r>
              <a:rPr lang="en-US" sz="1400" dirty="0">
                <a:latin typeface="Times New Roman" panose="02020603050405020304" pitchFamily="18" charset="0"/>
                <a:cs typeface="Times New Roman" panose="02020603050405020304" pitchFamily="18" charset="0"/>
              </a:rPr>
              <a:t>VEHICLES THAT ENTER OR EXIT from the vessel using MBM Port masters </a:t>
            </a:r>
          </a:p>
          <a:p>
            <a:pPr marL="0" indent="0" algn="just">
              <a:buNone/>
            </a:pPr>
            <a:r>
              <a:rPr lang="en-US" sz="1400" dirty="0">
                <a:latin typeface="Times New Roman" panose="02020603050405020304" pitchFamily="18" charset="0"/>
                <a:cs typeface="Times New Roman" panose="02020603050405020304" pitchFamily="18" charset="0"/>
              </a:rPr>
              <a:t>to be placed in/out the vessel over 7.5 tons                                                                                                 -             10 </a:t>
            </a:r>
            <a:r>
              <a:rPr lang="en-US" sz="1400" dirty="0" err="1">
                <a:latin typeface="Times New Roman" panose="02020603050405020304" pitchFamily="18" charset="0"/>
                <a:cs typeface="Times New Roman" panose="02020603050405020304" pitchFamily="18" charset="0"/>
              </a:rPr>
              <a:t>Eur</a:t>
            </a:r>
            <a:r>
              <a:rPr lang="en-US" sz="1400" dirty="0">
                <a:latin typeface="Times New Roman" panose="02020603050405020304" pitchFamily="18" charset="0"/>
                <a:cs typeface="Times New Roman" panose="02020603050405020304" pitchFamily="18" charset="0"/>
              </a:rPr>
              <a:t>/Piece;</a:t>
            </a:r>
          </a:p>
          <a:p>
            <a:pPr marL="0" indent="0" algn="just">
              <a:buNone/>
            </a:pPr>
            <a:r>
              <a:rPr lang="en-US" sz="1400" dirty="0">
                <a:latin typeface="Times New Roman" panose="02020603050405020304" pitchFamily="18" charset="0"/>
                <a:cs typeface="Times New Roman" panose="02020603050405020304" pitchFamily="18" charset="0"/>
              </a:rPr>
              <a:t>RENT OF FORK TRUCK  to use on the hold of the Vessel                                                                       -              24 </a:t>
            </a:r>
            <a:r>
              <a:rPr lang="en-US" sz="1400" dirty="0" err="1">
                <a:latin typeface="Times New Roman" panose="02020603050405020304" pitchFamily="18" charset="0"/>
                <a:cs typeface="Times New Roman" panose="02020603050405020304" pitchFamily="18" charset="0"/>
              </a:rPr>
              <a:t>Eur</a:t>
            </a:r>
            <a:r>
              <a:rPr lang="en-US" sz="1400" dirty="0">
                <a:latin typeface="Times New Roman" panose="02020603050405020304" pitchFamily="18" charset="0"/>
                <a:cs typeface="Times New Roman" panose="02020603050405020304" pitchFamily="18" charset="0"/>
              </a:rPr>
              <a:t>/Hour/Piece;</a:t>
            </a:r>
          </a:p>
          <a:p>
            <a:pPr marL="0" indent="0" algn="just">
              <a:buNone/>
            </a:pPr>
            <a:r>
              <a:rPr lang="en-US" sz="1400" dirty="0">
                <a:latin typeface="Times New Roman" panose="02020603050405020304" pitchFamily="18" charset="0"/>
                <a:cs typeface="Times New Roman" panose="02020603050405020304" pitchFamily="18" charset="0"/>
              </a:rPr>
              <a:t>TARIFF FOR HANDLING PALLETS in the storing area                                                                          -              3.5 </a:t>
            </a:r>
            <a:r>
              <a:rPr lang="en-US" sz="1400" dirty="0" err="1">
                <a:latin typeface="Times New Roman" panose="02020603050405020304" pitchFamily="18" charset="0"/>
                <a:cs typeface="Times New Roman" panose="02020603050405020304" pitchFamily="18" charset="0"/>
              </a:rPr>
              <a:t>Eur</a:t>
            </a:r>
            <a:r>
              <a:rPr lang="en-US" sz="1400" dirty="0">
                <a:latin typeface="Times New Roman" panose="02020603050405020304" pitchFamily="18" charset="0"/>
                <a:cs typeface="Times New Roman" panose="02020603050405020304" pitchFamily="18" charset="0"/>
              </a:rPr>
              <a:t>/Pallet;</a:t>
            </a:r>
          </a:p>
          <a:p>
            <a:pPr marL="0" indent="0" algn="just">
              <a:buNone/>
            </a:pPr>
            <a:r>
              <a:rPr lang="en-US" sz="1400" dirty="0">
                <a:latin typeface="Times New Roman" panose="02020603050405020304" pitchFamily="18" charset="0"/>
                <a:cs typeface="Times New Roman" panose="02020603050405020304" pitchFamily="18" charset="0"/>
              </a:rPr>
              <a:t>ISPS for cars                                                                                                                                                 -               1 </a:t>
            </a:r>
            <a:r>
              <a:rPr lang="en-US" sz="1400" dirty="0" err="1">
                <a:latin typeface="Times New Roman" panose="02020603050405020304" pitchFamily="18" charset="0"/>
                <a:cs typeface="Times New Roman" panose="02020603050405020304" pitchFamily="18" charset="0"/>
              </a:rPr>
              <a:t>Eur</a:t>
            </a:r>
            <a:r>
              <a:rPr lang="en-US" sz="1400" dirty="0">
                <a:latin typeface="Times New Roman" panose="02020603050405020304" pitchFamily="18" charset="0"/>
                <a:cs typeface="Times New Roman" panose="02020603050405020304" pitchFamily="18" charset="0"/>
              </a:rPr>
              <a:t>/Piece;</a:t>
            </a:r>
          </a:p>
          <a:p>
            <a:pPr marL="0" indent="0" algn="just">
              <a:buNone/>
            </a:pPr>
            <a:r>
              <a:rPr lang="en-US" sz="1400" dirty="0">
                <a:latin typeface="Times New Roman" panose="02020603050405020304" pitchFamily="18" charset="0"/>
                <a:cs typeface="Times New Roman" panose="02020603050405020304" pitchFamily="18" charset="0"/>
              </a:rPr>
              <a:t>ISPS for trucks                                                                                                                                              -               2 </a:t>
            </a:r>
            <a:r>
              <a:rPr lang="en-US" sz="1400" dirty="0" err="1">
                <a:latin typeface="Times New Roman" panose="02020603050405020304" pitchFamily="18" charset="0"/>
                <a:cs typeface="Times New Roman" panose="02020603050405020304" pitchFamily="18" charset="0"/>
              </a:rPr>
              <a:t>Eur</a:t>
            </a:r>
            <a:r>
              <a:rPr lang="en-US" sz="1400" dirty="0">
                <a:latin typeface="Times New Roman" panose="02020603050405020304" pitchFamily="18" charset="0"/>
                <a:cs typeface="Times New Roman" panose="02020603050405020304" pitchFamily="18" charset="0"/>
              </a:rPr>
              <a:t>/Piece;</a:t>
            </a:r>
          </a:p>
          <a:p>
            <a:pPr marL="0" indent="0" algn="just">
              <a:buNone/>
            </a:pPr>
            <a:r>
              <a:rPr lang="en-US" sz="1400" b="1" dirty="0" err="1">
                <a:latin typeface="Times New Roman" panose="02020603050405020304" pitchFamily="18" charset="0"/>
                <a:cs typeface="Times New Roman" panose="02020603050405020304" pitchFamily="18" charset="0"/>
              </a:rPr>
              <a:t>Wharfage</a:t>
            </a:r>
            <a:r>
              <a:rPr lang="en-US" sz="1400" b="1" dirty="0">
                <a:latin typeface="Times New Roman" panose="02020603050405020304" pitchFamily="18" charset="0"/>
                <a:cs typeface="Times New Roman" panose="02020603050405020304" pitchFamily="18" charset="0"/>
              </a:rPr>
              <a:t>                                                                                                                                                      -          </a:t>
            </a:r>
            <a:r>
              <a:rPr lang="en-US" sz="1400" dirty="0">
                <a:latin typeface="Times New Roman" panose="02020603050405020304" pitchFamily="18" charset="0"/>
                <a:cs typeface="Times New Roman" panose="02020603050405020304" pitchFamily="18" charset="0"/>
              </a:rPr>
              <a:t>24 </a:t>
            </a:r>
            <a:r>
              <a:rPr lang="en-US" sz="1400" dirty="0" err="1">
                <a:latin typeface="Times New Roman" panose="02020603050405020304" pitchFamily="18" charset="0"/>
                <a:cs typeface="Times New Roman" panose="02020603050405020304" pitchFamily="18" charset="0"/>
              </a:rPr>
              <a:t>lek</a:t>
            </a:r>
            <a:r>
              <a:rPr lang="en-US" sz="1400" dirty="0">
                <a:latin typeface="Times New Roman" panose="02020603050405020304" pitchFamily="18" charset="0"/>
                <a:cs typeface="Times New Roman" panose="02020603050405020304" pitchFamily="18" charset="0"/>
              </a:rPr>
              <a:t>/Ton;</a:t>
            </a:r>
          </a:p>
          <a:p>
            <a:pPr marL="0" indent="0" algn="just">
              <a:buNone/>
            </a:pPr>
            <a:r>
              <a:rPr lang="en-US" sz="1400" b="1" dirty="0">
                <a:latin typeface="Times New Roman" panose="02020603050405020304" pitchFamily="18" charset="0"/>
                <a:cs typeface="Times New Roman" panose="02020603050405020304" pitchFamily="18" charset="0"/>
              </a:rPr>
              <a:t>Transfers                                                                                                                                                       </a:t>
            </a:r>
            <a:r>
              <a:rPr lang="en-US" sz="1400" dirty="0">
                <a:latin typeface="Times New Roman" panose="02020603050405020304" pitchFamily="18" charset="0"/>
                <a:cs typeface="Times New Roman" panose="02020603050405020304" pitchFamily="18" charset="0"/>
              </a:rPr>
              <a:t>- Additional 50 % on the standards tariff  of handling cargo</a:t>
            </a:r>
            <a:endParaRPr lang="en-US" sz="1400" b="1" dirty="0">
              <a:latin typeface="Times New Roman" panose="02020603050405020304" pitchFamily="18" charset="0"/>
              <a:cs typeface="Times New Roman" panose="02020603050405020304" pitchFamily="18" charset="0"/>
            </a:endParaRPr>
          </a:p>
          <a:p>
            <a:pPr marL="0" indent="0">
              <a:buNone/>
            </a:pPr>
            <a:endParaRPr lang="en-US" sz="1400" b="1" dirty="0">
              <a:latin typeface="Times New Roman" panose="02020603050405020304" pitchFamily="18" charset="0"/>
              <a:cs typeface="Times New Roman" panose="02020603050405020304" pitchFamily="18" charset="0"/>
            </a:endParaRPr>
          </a:p>
          <a:p>
            <a:pPr marL="0" indent="0">
              <a:buNone/>
            </a:pPr>
            <a:r>
              <a:rPr lang="en-US" sz="1400" b="1" dirty="0">
                <a:latin typeface="Times New Roman" panose="02020603050405020304" pitchFamily="18" charset="0"/>
                <a:cs typeface="Times New Roman" panose="02020603050405020304" pitchFamily="18" charset="0"/>
              </a:rPr>
              <a:t>Storage of Cargo in open area</a:t>
            </a:r>
          </a:p>
          <a:p>
            <a:pPr marL="0" indent="0">
              <a:buNone/>
            </a:pPr>
            <a:endParaRPr lang="en-US" sz="1400" b="1" dirty="0">
              <a:latin typeface="Times New Roman" panose="02020603050405020304" pitchFamily="18" charset="0"/>
              <a:cs typeface="Times New Roman" panose="02020603050405020304" pitchFamily="18" charset="0"/>
            </a:endParaRPr>
          </a:p>
          <a:p>
            <a:pPr marL="0" indent="0">
              <a:buNone/>
            </a:pPr>
            <a:r>
              <a:rPr lang="en-US" sz="1400" dirty="0">
                <a:latin typeface="Times New Roman" panose="02020603050405020304" pitchFamily="18" charset="0"/>
                <a:cs typeface="Times New Roman" panose="02020603050405020304" pitchFamily="18" charset="0"/>
              </a:rPr>
              <a:t>GENERAL CARGO STORAGE/Up to day 5                                                                                           -                 FREE</a:t>
            </a:r>
          </a:p>
          <a:p>
            <a:pPr marL="0" indent="0" algn="just">
              <a:buNone/>
            </a:pPr>
            <a:r>
              <a:rPr lang="en-US" sz="1400" dirty="0">
                <a:latin typeface="Times New Roman" panose="02020603050405020304" pitchFamily="18" charset="0"/>
                <a:cs typeface="Times New Roman" panose="02020603050405020304" pitchFamily="18" charset="0"/>
              </a:rPr>
              <a:t>GENERAL CARGO STORAGE/ from day 6 to day 10                                                                           -                8 </a:t>
            </a:r>
            <a:r>
              <a:rPr lang="sq-AL" sz="1400" dirty="0">
                <a:latin typeface="Times New Roman" panose="02020603050405020304" pitchFamily="18" charset="0"/>
                <a:cs typeface="Times New Roman" panose="02020603050405020304" pitchFamily="18" charset="0"/>
              </a:rPr>
              <a:t>Lek/</a:t>
            </a:r>
            <a:r>
              <a:rPr lang="en-US" sz="1400" dirty="0">
                <a:latin typeface="Times New Roman" panose="02020603050405020304" pitchFamily="18" charset="0"/>
                <a:cs typeface="Times New Roman" panose="02020603050405020304" pitchFamily="18" charset="0"/>
              </a:rPr>
              <a:t>T</a:t>
            </a:r>
            <a:r>
              <a:rPr lang="sq-AL" sz="1400" dirty="0">
                <a:latin typeface="Times New Roman" panose="02020603050405020304" pitchFamily="18" charset="0"/>
                <a:cs typeface="Times New Roman" panose="02020603050405020304" pitchFamily="18" charset="0"/>
              </a:rPr>
              <a:t>on/</a:t>
            </a:r>
            <a:r>
              <a:rPr lang="en-US" sz="1400" dirty="0">
                <a:latin typeface="Times New Roman" panose="02020603050405020304" pitchFamily="18" charset="0"/>
                <a:cs typeface="Times New Roman" panose="02020603050405020304" pitchFamily="18" charset="0"/>
              </a:rPr>
              <a:t>Day;</a:t>
            </a:r>
          </a:p>
          <a:p>
            <a:pPr marL="0" indent="0" algn="just">
              <a:buNone/>
            </a:pPr>
            <a:r>
              <a:rPr lang="en-US" sz="1400" dirty="0">
                <a:latin typeface="Times New Roman" panose="02020603050405020304" pitchFamily="18" charset="0"/>
                <a:cs typeface="Times New Roman" panose="02020603050405020304" pitchFamily="18" charset="0"/>
              </a:rPr>
              <a:t>GENERAL CARGO STORAGE/ from day 11 to day 20                                                                         - </a:t>
            </a:r>
            <a:r>
              <a:rPr lang="en-US" sz="1400" dirty="0"/>
              <a:t>Increase of tariff with 40% </a:t>
            </a:r>
            <a:r>
              <a:rPr lang="sq-AL" sz="1400" dirty="0">
                <a:latin typeface="Times New Roman" panose="02020603050405020304" pitchFamily="18" charset="0"/>
                <a:cs typeface="Times New Roman" panose="02020603050405020304" pitchFamily="18" charset="0"/>
              </a:rPr>
              <a:t>Lek/</a:t>
            </a:r>
            <a:r>
              <a:rPr lang="en-US" sz="1400" dirty="0">
                <a:latin typeface="Times New Roman" panose="02020603050405020304" pitchFamily="18" charset="0"/>
                <a:cs typeface="Times New Roman" panose="02020603050405020304" pitchFamily="18" charset="0"/>
              </a:rPr>
              <a:t>T</a:t>
            </a:r>
            <a:r>
              <a:rPr lang="sq-AL" sz="1400" dirty="0">
                <a:latin typeface="Times New Roman" panose="02020603050405020304" pitchFamily="18" charset="0"/>
                <a:cs typeface="Times New Roman" panose="02020603050405020304" pitchFamily="18" charset="0"/>
              </a:rPr>
              <a:t>on/</a:t>
            </a:r>
            <a:r>
              <a:rPr lang="en-US" sz="1400" dirty="0">
                <a:latin typeface="Times New Roman" panose="02020603050405020304" pitchFamily="18" charset="0"/>
                <a:cs typeface="Times New Roman" panose="02020603050405020304" pitchFamily="18" charset="0"/>
              </a:rPr>
              <a:t>Day;</a:t>
            </a:r>
          </a:p>
          <a:p>
            <a:pPr marL="0" indent="0" algn="just">
              <a:buNone/>
            </a:pPr>
            <a:r>
              <a:rPr lang="en-US" sz="1400" dirty="0">
                <a:latin typeface="Times New Roman" panose="02020603050405020304" pitchFamily="18" charset="0"/>
                <a:cs typeface="Times New Roman" panose="02020603050405020304" pitchFamily="18" charset="0"/>
              </a:rPr>
              <a:t>GENERAL CARGO STORAGE/ from day 21 to day 45                                                                        - Increase of tariff with 60% </a:t>
            </a:r>
            <a:r>
              <a:rPr lang="sq-AL" sz="1400" dirty="0">
                <a:latin typeface="Times New Roman" panose="02020603050405020304" pitchFamily="18" charset="0"/>
                <a:cs typeface="Times New Roman" panose="02020603050405020304" pitchFamily="18" charset="0"/>
              </a:rPr>
              <a:t>Lek/</a:t>
            </a:r>
            <a:r>
              <a:rPr lang="en-US" sz="1400" dirty="0">
                <a:latin typeface="Times New Roman" panose="02020603050405020304" pitchFamily="18" charset="0"/>
                <a:cs typeface="Times New Roman" panose="02020603050405020304" pitchFamily="18" charset="0"/>
              </a:rPr>
              <a:t>T</a:t>
            </a:r>
            <a:r>
              <a:rPr lang="sq-AL" sz="1400" dirty="0">
                <a:latin typeface="Times New Roman" panose="02020603050405020304" pitchFamily="18" charset="0"/>
                <a:cs typeface="Times New Roman" panose="02020603050405020304" pitchFamily="18" charset="0"/>
              </a:rPr>
              <a:t>on/</a:t>
            </a:r>
            <a:r>
              <a:rPr lang="en-US" sz="1400" dirty="0">
                <a:latin typeface="Times New Roman" panose="02020603050405020304" pitchFamily="18" charset="0"/>
                <a:cs typeface="Times New Roman" panose="02020603050405020304" pitchFamily="18" charset="0"/>
              </a:rPr>
              <a:t>Day;</a:t>
            </a:r>
          </a:p>
          <a:p>
            <a:pPr marL="0" indent="0" algn="just">
              <a:buNone/>
            </a:pPr>
            <a:r>
              <a:rPr lang="en-US" sz="1400" dirty="0">
                <a:latin typeface="Times New Roman" panose="02020603050405020304" pitchFamily="18" charset="0"/>
                <a:cs typeface="Times New Roman" panose="02020603050405020304" pitchFamily="18" charset="0"/>
              </a:rPr>
              <a:t>GENERAL CARGO STORAGE/ from day 45                                                                                            -              13 </a:t>
            </a:r>
            <a:r>
              <a:rPr lang="sq-AL" sz="1400" dirty="0">
                <a:latin typeface="Times New Roman" panose="02020603050405020304" pitchFamily="18" charset="0"/>
                <a:cs typeface="Times New Roman" panose="02020603050405020304" pitchFamily="18" charset="0"/>
              </a:rPr>
              <a:t>Lek/</a:t>
            </a:r>
            <a:r>
              <a:rPr lang="en-US" sz="1400" dirty="0">
                <a:latin typeface="Times New Roman" panose="02020603050405020304" pitchFamily="18" charset="0"/>
                <a:cs typeface="Times New Roman" panose="02020603050405020304" pitchFamily="18" charset="0"/>
              </a:rPr>
              <a:t>T</a:t>
            </a:r>
            <a:r>
              <a:rPr lang="sq-AL" sz="1400" dirty="0">
                <a:latin typeface="Times New Roman" panose="02020603050405020304" pitchFamily="18" charset="0"/>
                <a:cs typeface="Times New Roman" panose="02020603050405020304" pitchFamily="18" charset="0"/>
              </a:rPr>
              <a:t>on/</a:t>
            </a:r>
            <a:r>
              <a:rPr lang="en-US" sz="1400" dirty="0">
                <a:latin typeface="Times New Roman" panose="02020603050405020304" pitchFamily="18" charset="0"/>
                <a:cs typeface="Times New Roman" panose="02020603050405020304" pitchFamily="18" charset="0"/>
              </a:rPr>
              <a:t>Day;</a:t>
            </a:r>
          </a:p>
          <a:p>
            <a:pPr marL="0" indent="0" algn="just">
              <a:buNone/>
            </a:pPr>
            <a:endParaRPr lang="en-US" sz="1400" dirty="0">
              <a:latin typeface="Times New Roman" panose="02020603050405020304" pitchFamily="18" charset="0"/>
              <a:cs typeface="Times New Roman" panose="02020603050405020304" pitchFamily="18" charset="0"/>
            </a:endParaRPr>
          </a:p>
          <a:p>
            <a:pPr marL="0" indent="0" algn="just">
              <a:buNone/>
            </a:pPr>
            <a:endParaRPr lang="en-US" sz="1400" dirty="0">
              <a:latin typeface="Times New Roman" panose="02020603050405020304" pitchFamily="18" charset="0"/>
              <a:cs typeface="Times New Roman" panose="02020603050405020304" pitchFamily="18" charset="0"/>
            </a:endParaRPr>
          </a:p>
          <a:p>
            <a:pPr marL="0" indent="0" algn="just">
              <a:buNone/>
            </a:pPr>
            <a:endParaRPr lang="en-US" sz="1400" dirty="0">
              <a:latin typeface="Times New Roman" panose="02020603050405020304" pitchFamily="18" charset="0"/>
              <a:cs typeface="Times New Roman" panose="02020603050405020304" pitchFamily="18" charset="0"/>
            </a:endParaRPr>
          </a:p>
          <a:p>
            <a:pPr marL="0" indent="0" algn="just">
              <a:buNone/>
            </a:pPr>
            <a:endParaRPr lang="en-US" sz="1400" dirty="0"/>
          </a:p>
          <a:p>
            <a:pPr marL="0" indent="0" algn="just">
              <a:buNone/>
            </a:pPr>
            <a:endParaRPr lang="en-US" sz="1400" dirty="0">
              <a:latin typeface="Times New Roman" panose="02020603050405020304" pitchFamily="18" charset="0"/>
              <a:cs typeface="Times New Roman" panose="02020603050405020304" pitchFamily="18" charset="0"/>
            </a:endParaRPr>
          </a:p>
        </p:txBody>
      </p:sp>
      <p:pic>
        <p:nvPicPr>
          <p:cNvPr id="4" name="Picture 3"/>
          <p:cNvPicPr/>
          <p:nvPr/>
        </p:nvPicPr>
        <p:blipFill>
          <a:blip r:embed="rId2"/>
          <a:stretch>
            <a:fillRect/>
          </a:stretch>
        </p:blipFill>
        <p:spPr>
          <a:xfrm>
            <a:off x="1046019" y="573304"/>
            <a:ext cx="1135380" cy="485775"/>
          </a:xfrm>
          <a:prstGeom prst="rect">
            <a:avLst/>
          </a:prstGeom>
        </p:spPr>
      </p:pic>
    </p:spTree>
    <p:extLst>
      <p:ext uri="{BB962C8B-B14F-4D97-AF65-F5344CB8AC3E}">
        <p14:creationId xmlns:p14="http://schemas.microsoft.com/office/powerpoint/2010/main" val="42732949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r-FR" sz="1400" dirty="0">
                <a:latin typeface="Times New Roman" panose="02020603050405020304" pitchFamily="18" charset="0"/>
                <a:cs typeface="Times New Roman" panose="02020603050405020304" pitchFamily="18" charset="0"/>
              </a:rPr>
              <a:t>                              SHOQERI KONCENSIONARE</a:t>
            </a:r>
            <a:endParaRPr lang="en-US" sz="1400" dirty="0"/>
          </a:p>
        </p:txBody>
      </p:sp>
      <p:sp>
        <p:nvSpPr>
          <p:cNvPr id="3" name="Content Placeholder 2"/>
          <p:cNvSpPr>
            <a:spLocks noGrp="1"/>
          </p:cNvSpPr>
          <p:nvPr>
            <p:ph idx="1"/>
          </p:nvPr>
        </p:nvSpPr>
        <p:spPr>
          <a:xfrm>
            <a:off x="838200" y="1898867"/>
            <a:ext cx="10515600" cy="4351338"/>
          </a:xfrm>
        </p:spPr>
        <p:txBody>
          <a:bodyPr>
            <a:normAutofit lnSpcReduction="10000"/>
          </a:bodyPr>
          <a:lstStyle/>
          <a:p>
            <a:pPr marL="0" indent="0" algn="just">
              <a:buNone/>
            </a:pPr>
            <a:r>
              <a:rPr lang="en-US" sz="1500" b="1" dirty="0">
                <a:latin typeface="Times New Roman" panose="02020603050405020304" pitchFamily="18" charset="0"/>
                <a:cs typeface="Times New Roman" panose="02020603050405020304" pitchFamily="18" charset="0"/>
              </a:rPr>
              <a:t>Storing of Wooden Products</a:t>
            </a:r>
          </a:p>
          <a:p>
            <a:pPr marL="0" indent="0" algn="just">
              <a:buNone/>
            </a:pPr>
            <a:endParaRPr lang="en-US" sz="1500" dirty="0">
              <a:latin typeface="Times New Roman" panose="02020603050405020304" pitchFamily="18" charset="0"/>
              <a:cs typeface="Times New Roman" panose="02020603050405020304" pitchFamily="18" charset="0"/>
            </a:endParaRPr>
          </a:p>
          <a:p>
            <a:pPr marL="0" indent="0" algn="just">
              <a:buNone/>
            </a:pPr>
            <a:r>
              <a:rPr lang="en-US" sz="1500" dirty="0">
                <a:latin typeface="Times New Roman" panose="02020603050405020304" pitchFamily="18" charset="0"/>
                <a:cs typeface="Times New Roman" panose="02020603050405020304" pitchFamily="18" charset="0"/>
              </a:rPr>
              <a:t>STORAGE OF WOODEN PRODUCTS/Up to day 5                                      -  FREE;</a:t>
            </a:r>
          </a:p>
          <a:p>
            <a:pPr marL="0" indent="0" algn="just">
              <a:buNone/>
            </a:pPr>
            <a:r>
              <a:rPr lang="en-US" sz="1500" dirty="0">
                <a:latin typeface="Times New Roman" panose="02020603050405020304" pitchFamily="18" charset="0"/>
                <a:cs typeface="Times New Roman" panose="02020603050405020304" pitchFamily="18" charset="0"/>
              </a:rPr>
              <a:t>STORAGE OF WOODEN PRODUCTS/From day 5 to day 10                       - 6 </a:t>
            </a:r>
            <a:r>
              <a:rPr lang="sq-AL" sz="1500" dirty="0">
                <a:latin typeface="Times New Roman" panose="02020603050405020304" pitchFamily="18" charset="0"/>
                <a:cs typeface="Times New Roman" panose="02020603050405020304" pitchFamily="18" charset="0"/>
              </a:rPr>
              <a:t>Lek/m</a:t>
            </a:r>
            <a:r>
              <a:rPr lang="sq-AL" sz="1500" baseline="30000" dirty="0">
                <a:latin typeface="Times New Roman" panose="02020603050405020304" pitchFamily="18" charset="0"/>
                <a:cs typeface="Times New Roman" panose="02020603050405020304" pitchFamily="18" charset="0"/>
              </a:rPr>
              <a:t>3</a:t>
            </a:r>
            <a:r>
              <a:rPr lang="sq-AL" sz="1500" dirty="0">
                <a:latin typeface="Times New Roman" panose="02020603050405020304" pitchFamily="18" charset="0"/>
                <a:cs typeface="Times New Roman" panose="02020603050405020304" pitchFamily="18" charset="0"/>
              </a:rPr>
              <a:t>/</a:t>
            </a:r>
            <a:r>
              <a:rPr lang="en-US" sz="1500" dirty="0">
                <a:latin typeface="Times New Roman" panose="02020603050405020304" pitchFamily="18" charset="0"/>
                <a:cs typeface="Times New Roman" panose="02020603050405020304" pitchFamily="18" charset="0"/>
              </a:rPr>
              <a:t>Day;</a:t>
            </a:r>
          </a:p>
          <a:p>
            <a:pPr marL="0" indent="0" algn="just">
              <a:buNone/>
            </a:pPr>
            <a:r>
              <a:rPr lang="en-US" sz="1500" dirty="0">
                <a:latin typeface="Times New Roman" panose="02020603050405020304" pitchFamily="18" charset="0"/>
                <a:cs typeface="Times New Roman" panose="02020603050405020304" pitchFamily="18" charset="0"/>
              </a:rPr>
              <a:t>STORAGE OF WOODEN PRODUCTS/From day 11 to day 20                     - Increased with 40% </a:t>
            </a:r>
            <a:r>
              <a:rPr lang="sq-AL" sz="1500" dirty="0">
                <a:latin typeface="Times New Roman" panose="02020603050405020304" pitchFamily="18" charset="0"/>
                <a:cs typeface="Times New Roman" panose="02020603050405020304" pitchFamily="18" charset="0"/>
              </a:rPr>
              <a:t>Lek/m</a:t>
            </a:r>
            <a:r>
              <a:rPr lang="sq-AL" sz="1500" baseline="30000" dirty="0">
                <a:latin typeface="Times New Roman" panose="02020603050405020304" pitchFamily="18" charset="0"/>
                <a:cs typeface="Times New Roman" panose="02020603050405020304" pitchFamily="18" charset="0"/>
              </a:rPr>
              <a:t>3</a:t>
            </a:r>
            <a:r>
              <a:rPr lang="sq-AL" sz="1500" dirty="0">
                <a:latin typeface="Times New Roman" panose="02020603050405020304" pitchFamily="18" charset="0"/>
                <a:cs typeface="Times New Roman" panose="02020603050405020304" pitchFamily="18" charset="0"/>
              </a:rPr>
              <a:t>/</a:t>
            </a:r>
            <a:r>
              <a:rPr lang="en-US" sz="1500" dirty="0">
                <a:latin typeface="Times New Roman" panose="02020603050405020304" pitchFamily="18" charset="0"/>
                <a:cs typeface="Times New Roman" panose="02020603050405020304" pitchFamily="18" charset="0"/>
              </a:rPr>
              <a:t>Day;</a:t>
            </a:r>
          </a:p>
          <a:p>
            <a:pPr marL="0" indent="0" algn="just">
              <a:buNone/>
            </a:pPr>
            <a:r>
              <a:rPr lang="en-US" sz="1500" dirty="0">
                <a:latin typeface="Times New Roman" panose="02020603050405020304" pitchFamily="18" charset="0"/>
                <a:cs typeface="Times New Roman" panose="02020603050405020304" pitchFamily="18" charset="0"/>
              </a:rPr>
              <a:t>STORAGE OF WOODEN PRODUCTS/From day 21 to day 45                     - Increased with 60% </a:t>
            </a:r>
            <a:r>
              <a:rPr lang="sq-AL" sz="1500" dirty="0">
                <a:latin typeface="Times New Roman" panose="02020603050405020304" pitchFamily="18" charset="0"/>
                <a:cs typeface="Times New Roman" panose="02020603050405020304" pitchFamily="18" charset="0"/>
              </a:rPr>
              <a:t>Lek/m</a:t>
            </a:r>
            <a:r>
              <a:rPr lang="sq-AL" sz="1500" baseline="30000" dirty="0">
                <a:latin typeface="Times New Roman" panose="02020603050405020304" pitchFamily="18" charset="0"/>
                <a:cs typeface="Times New Roman" panose="02020603050405020304" pitchFamily="18" charset="0"/>
              </a:rPr>
              <a:t>3</a:t>
            </a:r>
            <a:r>
              <a:rPr lang="sq-AL" sz="1500" dirty="0">
                <a:latin typeface="Times New Roman" panose="02020603050405020304" pitchFamily="18" charset="0"/>
                <a:cs typeface="Times New Roman" panose="02020603050405020304" pitchFamily="18" charset="0"/>
              </a:rPr>
              <a:t>/</a:t>
            </a:r>
            <a:r>
              <a:rPr lang="en-US" sz="1500" dirty="0">
                <a:latin typeface="Times New Roman" panose="02020603050405020304" pitchFamily="18" charset="0"/>
                <a:cs typeface="Times New Roman" panose="02020603050405020304" pitchFamily="18" charset="0"/>
              </a:rPr>
              <a:t>Day;</a:t>
            </a:r>
          </a:p>
          <a:p>
            <a:pPr marL="0" indent="0" algn="just">
              <a:buNone/>
            </a:pPr>
            <a:r>
              <a:rPr lang="en-US" sz="1500" dirty="0">
                <a:latin typeface="Times New Roman" panose="02020603050405020304" pitchFamily="18" charset="0"/>
                <a:cs typeface="Times New Roman" panose="02020603050405020304" pitchFamily="18" charset="0"/>
              </a:rPr>
              <a:t>STORAGE OF WOODEN PRODUCTS/From day 45 to 1 year                      - 10 </a:t>
            </a:r>
            <a:r>
              <a:rPr lang="sq-AL" sz="1500" dirty="0">
                <a:latin typeface="Times New Roman" panose="02020603050405020304" pitchFamily="18" charset="0"/>
                <a:cs typeface="Times New Roman" panose="02020603050405020304" pitchFamily="18" charset="0"/>
              </a:rPr>
              <a:t>Lek/m</a:t>
            </a:r>
            <a:r>
              <a:rPr lang="sq-AL" sz="1500" baseline="30000" dirty="0">
                <a:latin typeface="Times New Roman" panose="02020603050405020304" pitchFamily="18" charset="0"/>
                <a:cs typeface="Times New Roman" panose="02020603050405020304" pitchFamily="18" charset="0"/>
              </a:rPr>
              <a:t>3</a:t>
            </a:r>
            <a:r>
              <a:rPr lang="sq-AL" sz="1500" dirty="0">
                <a:latin typeface="Times New Roman" panose="02020603050405020304" pitchFamily="18" charset="0"/>
                <a:cs typeface="Times New Roman" panose="02020603050405020304" pitchFamily="18" charset="0"/>
              </a:rPr>
              <a:t>/</a:t>
            </a:r>
            <a:r>
              <a:rPr lang="en-US" sz="1500" dirty="0">
                <a:latin typeface="Times New Roman" panose="02020603050405020304" pitchFamily="18" charset="0"/>
                <a:cs typeface="Times New Roman" panose="02020603050405020304" pitchFamily="18" charset="0"/>
              </a:rPr>
              <a:t>Day;</a:t>
            </a:r>
          </a:p>
          <a:p>
            <a:pPr marL="0" indent="0" algn="just">
              <a:buNone/>
            </a:pPr>
            <a:endParaRPr lang="en-US" sz="1500" dirty="0">
              <a:latin typeface="Times New Roman" panose="02020603050405020304" pitchFamily="18" charset="0"/>
              <a:cs typeface="Times New Roman" panose="02020603050405020304" pitchFamily="18" charset="0"/>
            </a:endParaRPr>
          </a:p>
          <a:p>
            <a:pPr marL="0" indent="0" algn="just">
              <a:buNone/>
            </a:pPr>
            <a:endParaRPr lang="en-US" sz="1400" b="1" dirty="0">
              <a:latin typeface="Times New Roman" panose="02020603050405020304" pitchFamily="18" charset="0"/>
              <a:cs typeface="Times New Roman" panose="02020603050405020304" pitchFamily="18" charset="0"/>
            </a:endParaRPr>
          </a:p>
          <a:p>
            <a:pPr marL="0" indent="0" algn="just">
              <a:buNone/>
            </a:pPr>
            <a:endParaRPr lang="en-US" sz="1400" dirty="0"/>
          </a:p>
          <a:p>
            <a:pPr marL="0" indent="0" algn="just">
              <a:buNone/>
            </a:pPr>
            <a:endParaRPr lang="en-US" sz="1400" dirty="0">
              <a:latin typeface="Times New Roman" panose="02020603050405020304" pitchFamily="18" charset="0"/>
              <a:cs typeface="Times New Roman" panose="02020603050405020304" pitchFamily="18" charset="0"/>
            </a:endParaRPr>
          </a:p>
          <a:p>
            <a:pPr marL="0" indent="0" algn="just">
              <a:buNone/>
            </a:pPr>
            <a:endParaRPr lang="en-US" sz="1400" dirty="0"/>
          </a:p>
          <a:p>
            <a:pPr marL="0" indent="0" algn="just">
              <a:buNone/>
            </a:pPr>
            <a:endParaRPr lang="en-US" sz="1400" dirty="0">
              <a:latin typeface="Times New Roman" panose="02020603050405020304" pitchFamily="18" charset="0"/>
              <a:cs typeface="Times New Roman" panose="02020603050405020304" pitchFamily="18" charset="0"/>
            </a:endParaRPr>
          </a:p>
          <a:p>
            <a:pPr marL="0" indent="0" algn="just">
              <a:buNone/>
            </a:pPr>
            <a:r>
              <a:rPr lang="en-US" sz="1400" dirty="0">
                <a:latin typeface="Times New Roman" panose="02020603050405020304" pitchFamily="18" charset="0"/>
                <a:cs typeface="Times New Roman" panose="02020603050405020304" pitchFamily="18" charset="0"/>
              </a:rPr>
              <a:t>  </a:t>
            </a:r>
          </a:p>
          <a:p>
            <a:pPr marL="0" indent="0" algn="just">
              <a:buNone/>
            </a:pPr>
            <a:endParaRPr lang="en-US" sz="1400" dirty="0">
              <a:latin typeface="Times New Roman" panose="02020603050405020304" pitchFamily="18" charset="0"/>
              <a:cs typeface="Times New Roman" panose="02020603050405020304" pitchFamily="18" charset="0"/>
            </a:endParaRPr>
          </a:p>
        </p:txBody>
      </p:sp>
      <p:pic>
        <p:nvPicPr>
          <p:cNvPr id="4" name="Picture 3"/>
          <p:cNvPicPr/>
          <p:nvPr/>
        </p:nvPicPr>
        <p:blipFill>
          <a:blip r:embed="rId2"/>
          <a:stretch>
            <a:fillRect/>
          </a:stretch>
        </p:blipFill>
        <p:spPr>
          <a:xfrm>
            <a:off x="1046019" y="573304"/>
            <a:ext cx="1135380" cy="485775"/>
          </a:xfrm>
          <a:prstGeom prst="rect">
            <a:avLst/>
          </a:prstGeom>
        </p:spPr>
      </p:pic>
    </p:spTree>
    <p:extLst>
      <p:ext uri="{BB962C8B-B14F-4D97-AF65-F5344CB8AC3E}">
        <p14:creationId xmlns:p14="http://schemas.microsoft.com/office/powerpoint/2010/main" val="36928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fr-FR" sz="1200" dirty="0">
                <a:latin typeface="Times New Roman" panose="02020603050405020304" pitchFamily="18" charset="0"/>
                <a:cs typeface="Times New Roman" panose="02020603050405020304" pitchFamily="18" charset="0"/>
              </a:rPr>
              <a:t>                                  SHOQERI KONCENSIONARE</a:t>
            </a:r>
            <a:endParaRPr lang="en-US" sz="1200" dirty="0"/>
          </a:p>
        </p:txBody>
      </p:sp>
      <p:sp>
        <p:nvSpPr>
          <p:cNvPr id="3" name="Content Placeholder 2"/>
          <p:cNvSpPr>
            <a:spLocks noGrp="1"/>
          </p:cNvSpPr>
          <p:nvPr>
            <p:ph idx="1"/>
          </p:nvPr>
        </p:nvSpPr>
        <p:spPr/>
        <p:txBody>
          <a:bodyPr/>
          <a:lstStyle/>
          <a:p>
            <a:pPr marL="0" indent="0" algn="just">
              <a:buNone/>
            </a:pPr>
            <a:r>
              <a:rPr lang="en-US" sz="1400" b="1" dirty="0">
                <a:latin typeface="Times New Roman" panose="02020603050405020304" pitchFamily="18" charset="0"/>
                <a:cs typeface="Times New Roman" panose="02020603050405020304" pitchFamily="18" charset="0"/>
              </a:rPr>
              <a:t>Storage of Dry Bulk Cargo in </a:t>
            </a:r>
            <a:r>
              <a:rPr lang="en-US" sz="1400" b="1">
                <a:latin typeface="Times New Roman" panose="02020603050405020304" pitchFamily="18" charset="0"/>
                <a:cs typeface="Times New Roman" panose="02020603050405020304" pitchFamily="18" charset="0"/>
              </a:rPr>
              <a:t>open place</a:t>
            </a:r>
            <a:endParaRPr lang="en-US" sz="1400" b="1" dirty="0">
              <a:latin typeface="Times New Roman" panose="02020603050405020304" pitchFamily="18" charset="0"/>
              <a:cs typeface="Times New Roman" panose="02020603050405020304" pitchFamily="18" charset="0"/>
            </a:endParaRPr>
          </a:p>
          <a:p>
            <a:pPr marL="0" indent="0" algn="just">
              <a:buNone/>
            </a:pPr>
            <a:endParaRPr lang="en-US" sz="1400" b="1" dirty="0">
              <a:latin typeface="Times New Roman" panose="02020603050405020304" pitchFamily="18" charset="0"/>
              <a:cs typeface="Times New Roman" panose="02020603050405020304" pitchFamily="18" charset="0"/>
            </a:endParaRPr>
          </a:p>
          <a:p>
            <a:pPr marL="0" indent="0" algn="just">
              <a:buNone/>
            </a:pPr>
            <a:r>
              <a:rPr lang="en-US" sz="1400" dirty="0">
                <a:latin typeface="Times New Roman" panose="02020603050405020304" pitchFamily="18" charset="0"/>
                <a:cs typeface="Times New Roman" panose="02020603050405020304" pitchFamily="18" charset="0"/>
              </a:rPr>
              <a:t>DRY BULK CARGO/Up to day 45                                                                         -   2 </a:t>
            </a:r>
            <a:r>
              <a:rPr lang="sq-AL" sz="1400" dirty="0">
                <a:latin typeface="Times New Roman" panose="02020603050405020304" pitchFamily="18" charset="0"/>
                <a:cs typeface="Times New Roman" panose="02020603050405020304" pitchFamily="18" charset="0"/>
              </a:rPr>
              <a:t>Lek/m</a:t>
            </a:r>
            <a:r>
              <a:rPr lang="sq-AL" sz="1400" baseline="30000" dirty="0">
                <a:latin typeface="Times New Roman" panose="02020603050405020304" pitchFamily="18" charset="0"/>
                <a:cs typeface="Times New Roman" panose="02020603050405020304" pitchFamily="18" charset="0"/>
              </a:rPr>
              <a:t>2</a:t>
            </a:r>
            <a:r>
              <a:rPr lang="sq-AL" sz="1400" dirty="0">
                <a:latin typeface="Times New Roman" panose="02020603050405020304" pitchFamily="18" charset="0"/>
                <a:cs typeface="Times New Roman" panose="02020603050405020304" pitchFamily="18" charset="0"/>
              </a:rPr>
              <a:t>/</a:t>
            </a:r>
            <a:r>
              <a:rPr lang="en-US" sz="1400" dirty="0">
                <a:latin typeface="Times New Roman" panose="02020603050405020304" pitchFamily="18" charset="0"/>
                <a:cs typeface="Times New Roman" panose="02020603050405020304" pitchFamily="18" charset="0"/>
              </a:rPr>
              <a:t>Day;</a:t>
            </a:r>
          </a:p>
          <a:p>
            <a:pPr marL="0" indent="0" algn="just">
              <a:buNone/>
            </a:pPr>
            <a:r>
              <a:rPr lang="en-US" sz="1400" dirty="0">
                <a:latin typeface="Times New Roman" panose="02020603050405020304" pitchFamily="18" charset="0"/>
                <a:cs typeface="Times New Roman" panose="02020603050405020304" pitchFamily="18" charset="0"/>
              </a:rPr>
              <a:t>DRY BULK CARGO/ From day 46 to day 60                                                        -   4 </a:t>
            </a:r>
            <a:r>
              <a:rPr lang="sq-AL" sz="1400" dirty="0">
                <a:latin typeface="Times New Roman" panose="02020603050405020304" pitchFamily="18" charset="0"/>
                <a:cs typeface="Times New Roman" panose="02020603050405020304" pitchFamily="18" charset="0"/>
              </a:rPr>
              <a:t>Lek/m</a:t>
            </a:r>
            <a:r>
              <a:rPr lang="sq-AL" sz="1400" baseline="30000" dirty="0">
                <a:latin typeface="Times New Roman" panose="02020603050405020304" pitchFamily="18" charset="0"/>
                <a:cs typeface="Times New Roman" panose="02020603050405020304" pitchFamily="18" charset="0"/>
              </a:rPr>
              <a:t>2</a:t>
            </a:r>
            <a:r>
              <a:rPr lang="sq-AL" sz="1400" dirty="0">
                <a:latin typeface="Times New Roman" panose="02020603050405020304" pitchFamily="18" charset="0"/>
                <a:cs typeface="Times New Roman" panose="02020603050405020304" pitchFamily="18" charset="0"/>
              </a:rPr>
              <a:t>/</a:t>
            </a:r>
            <a:r>
              <a:rPr lang="en-US" sz="1400" dirty="0">
                <a:latin typeface="Times New Roman" panose="02020603050405020304" pitchFamily="18" charset="0"/>
                <a:cs typeface="Times New Roman" panose="02020603050405020304" pitchFamily="18" charset="0"/>
              </a:rPr>
              <a:t>Day;</a:t>
            </a:r>
            <a:endParaRPr lang="en-US" sz="1400" b="1" dirty="0">
              <a:latin typeface="Times New Roman" panose="02020603050405020304" pitchFamily="18" charset="0"/>
              <a:cs typeface="Times New Roman" panose="02020603050405020304" pitchFamily="18" charset="0"/>
            </a:endParaRPr>
          </a:p>
          <a:p>
            <a:pPr marL="0" indent="0" algn="just">
              <a:buNone/>
            </a:pPr>
            <a:r>
              <a:rPr lang="en-US" sz="1400" dirty="0">
                <a:latin typeface="Times New Roman" panose="02020603050405020304" pitchFamily="18" charset="0"/>
                <a:cs typeface="Times New Roman" panose="02020603050405020304" pitchFamily="18" charset="0"/>
              </a:rPr>
              <a:t>DRY BULK CARGO/From day 61 to day 120                                                       -   6 </a:t>
            </a:r>
            <a:r>
              <a:rPr lang="sq-AL" sz="1400" dirty="0">
                <a:latin typeface="Times New Roman" panose="02020603050405020304" pitchFamily="18" charset="0"/>
                <a:cs typeface="Times New Roman" panose="02020603050405020304" pitchFamily="18" charset="0"/>
              </a:rPr>
              <a:t>Lek/m</a:t>
            </a:r>
            <a:r>
              <a:rPr lang="sq-AL" sz="1400" baseline="30000" dirty="0">
                <a:latin typeface="Times New Roman" panose="02020603050405020304" pitchFamily="18" charset="0"/>
                <a:cs typeface="Times New Roman" panose="02020603050405020304" pitchFamily="18" charset="0"/>
              </a:rPr>
              <a:t>2</a:t>
            </a:r>
            <a:r>
              <a:rPr lang="sq-AL" sz="1400" dirty="0">
                <a:latin typeface="Times New Roman" panose="02020603050405020304" pitchFamily="18" charset="0"/>
                <a:cs typeface="Times New Roman" panose="02020603050405020304" pitchFamily="18" charset="0"/>
              </a:rPr>
              <a:t>/</a:t>
            </a:r>
            <a:r>
              <a:rPr lang="en-US" sz="1400" dirty="0">
                <a:latin typeface="Times New Roman" panose="02020603050405020304" pitchFamily="18" charset="0"/>
                <a:cs typeface="Times New Roman" panose="02020603050405020304" pitchFamily="18" charset="0"/>
              </a:rPr>
              <a:t>Day;</a:t>
            </a:r>
          </a:p>
          <a:p>
            <a:pPr marL="0" indent="0" algn="just">
              <a:buNone/>
            </a:pPr>
            <a:r>
              <a:rPr lang="en-US" sz="1400" dirty="0">
                <a:latin typeface="Times New Roman" panose="02020603050405020304" pitchFamily="18" charset="0"/>
                <a:cs typeface="Times New Roman" panose="02020603050405020304" pitchFamily="18" charset="0"/>
              </a:rPr>
              <a:t>DRY BULK CARGO/From day 121 to day 180                                                      - 10 </a:t>
            </a:r>
            <a:r>
              <a:rPr lang="sq-AL" sz="1400" dirty="0">
                <a:latin typeface="Times New Roman" panose="02020603050405020304" pitchFamily="18" charset="0"/>
                <a:cs typeface="Times New Roman" panose="02020603050405020304" pitchFamily="18" charset="0"/>
              </a:rPr>
              <a:t>Lek/m</a:t>
            </a:r>
            <a:r>
              <a:rPr lang="sq-AL" sz="1400" baseline="30000" dirty="0">
                <a:latin typeface="Times New Roman" panose="02020603050405020304" pitchFamily="18" charset="0"/>
                <a:cs typeface="Times New Roman" panose="02020603050405020304" pitchFamily="18" charset="0"/>
              </a:rPr>
              <a:t>2</a:t>
            </a:r>
            <a:r>
              <a:rPr lang="sq-AL" sz="1400" dirty="0">
                <a:latin typeface="Times New Roman" panose="02020603050405020304" pitchFamily="18" charset="0"/>
                <a:cs typeface="Times New Roman" panose="02020603050405020304" pitchFamily="18" charset="0"/>
              </a:rPr>
              <a:t>/</a:t>
            </a:r>
            <a:r>
              <a:rPr lang="en-US" sz="1400" dirty="0">
                <a:latin typeface="Times New Roman" panose="02020603050405020304" pitchFamily="18" charset="0"/>
                <a:cs typeface="Times New Roman" panose="02020603050405020304" pitchFamily="18" charset="0"/>
              </a:rPr>
              <a:t>Day;</a:t>
            </a:r>
          </a:p>
          <a:p>
            <a:pPr marL="0" indent="0" algn="just">
              <a:buNone/>
            </a:pPr>
            <a:endParaRPr lang="en-US" sz="1400" dirty="0">
              <a:latin typeface="Times New Roman" panose="02020603050405020304" pitchFamily="18" charset="0"/>
              <a:cs typeface="Times New Roman" panose="02020603050405020304" pitchFamily="18" charset="0"/>
            </a:endParaRPr>
          </a:p>
          <a:p>
            <a:pPr marL="0" indent="0" algn="just">
              <a:buNone/>
            </a:pPr>
            <a:r>
              <a:rPr lang="en-US" sz="1400" b="1" dirty="0">
                <a:latin typeface="Times New Roman" panose="02020603050405020304" pitchFamily="18" charset="0"/>
                <a:cs typeface="Times New Roman" panose="02020603050405020304" pitchFamily="18" charset="0"/>
              </a:rPr>
              <a:t>General Cargo Storage in open place</a:t>
            </a:r>
          </a:p>
          <a:p>
            <a:pPr marL="0" indent="0" algn="just">
              <a:buNone/>
            </a:pPr>
            <a:endParaRPr lang="en-US" sz="1400" dirty="0">
              <a:latin typeface="Times New Roman" panose="02020603050405020304" pitchFamily="18" charset="0"/>
              <a:cs typeface="Times New Roman" panose="02020603050405020304" pitchFamily="18" charset="0"/>
            </a:endParaRPr>
          </a:p>
          <a:p>
            <a:pPr marL="0" indent="0" algn="just">
              <a:buNone/>
            </a:pPr>
            <a:r>
              <a:rPr lang="en-US" sz="1400" dirty="0">
                <a:latin typeface="Times New Roman" panose="02020603050405020304" pitchFamily="18" charset="0"/>
                <a:cs typeface="Times New Roman" panose="02020603050405020304" pitchFamily="18" charset="0"/>
              </a:rPr>
              <a:t>GENERAL CARGO STORAGE/Up to  day 45                                                    - 4 </a:t>
            </a:r>
            <a:r>
              <a:rPr lang="sq-AL" sz="1400" dirty="0">
                <a:latin typeface="Times New Roman" panose="02020603050405020304" pitchFamily="18" charset="0"/>
                <a:cs typeface="Times New Roman" panose="02020603050405020304" pitchFamily="18" charset="0"/>
              </a:rPr>
              <a:t>Lek/m</a:t>
            </a:r>
            <a:r>
              <a:rPr lang="sq-AL" sz="1400" baseline="30000" dirty="0">
                <a:latin typeface="Times New Roman" panose="02020603050405020304" pitchFamily="18" charset="0"/>
                <a:cs typeface="Times New Roman" panose="02020603050405020304" pitchFamily="18" charset="0"/>
              </a:rPr>
              <a:t>2</a:t>
            </a:r>
            <a:r>
              <a:rPr lang="sq-AL" sz="1400" dirty="0">
                <a:latin typeface="Times New Roman" panose="02020603050405020304" pitchFamily="18" charset="0"/>
                <a:cs typeface="Times New Roman" panose="02020603050405020304" pitchFamily="18" charset="0"/>
              </a:rPr>
              <a:t>/</a:t>
            </a:r>
            <a:r>
              <a:rPr lang="en-US" sz="1400" dirty="0">
                <a:latin typeface="Times New Roman" panose="02020603050405020304" pitchFamily="18" charset="0"/>
                <a:cs typeface="Times New Roman" panose="02020603050405020304" pitchFamily="18" charset="0"/>
              </a:rPr>
              <a:t>Day;</a:t>
            </a:r>
          </a:p>
          <a:p>
            <a:pPr marL="0" indent="0" algn="just">
              <a:buNone/>
            </a:pPr>
            <a:r>
              <a:rPr lang="en-US" sz="1400" dirty="0">
                <a:latin typeface="Times New Roman" panose="02020603050405020304" pitchFamily="18" charset="0"/>
                <a:cs typeface="Times New Roman" panose="02020603050405020304" pitchFamily="18" charset="0"/>
              </a:rPr>
              <a:t>GENERAL CARGO STORAGE/From  day 46 to day 60                                     - 8 </a:t>
            </a:r>
            <a:r>
              <a:rPr lang="sq-AL" sz="1400" dirty="0">
                <a:latin typeface="Times New Roman" panose="02020603050405020304" pitchFamily="18" charset="0"/>
                <a:cs typeface="Times New Roman" panose="02020603050405020304" pitchFamily="18" charset="0"/>
              </a:rPr>
              <a:t>Lek/m</a:t>
            </a:r>
            <a:r>
              <a:rPr lang="sq-AL" sz="1400" baseline="30000" dirty="0">
                <a:latin typeface="Times New Roman" panose="02020603050405020304" pitchFamily="18" charset="0"/>
                <a:cs typeface="Times New Roman" panose="02020603050405020304" pitchFamily="18" charset="0"/>
              </a:rPr>
              <a:t>2</a:t>
            </a:r>
            <a:r>
              <a:rPr lang="sq-AL" sz="1400" dirty="0">
                <a:latin typeface="Times New Roman" panose="02020603050405020304" pitchFamily="18" charset="0"/>
                <a:cs typeface="Times New Roman" panose="02020603050405020304" pitchFamily="18" charset="0"/>
              </a:rPr>
              <a:t>/</a:t>
            </a:r>
            <a:r>
              <a:rPr lang="en-US" sz="1400" dirty="0">
                <a:latin typeface="Times New Roman" panose="02020603050405020304" pitchFamily="18" charset="0"/>
                <a:cs typeface="Times New Roman" panose="02020603050405020304" pitchFamily="18" charset="0"/>
              </a:rPr>
              <a:t>Day;</a:t>
            </a:r>
          </a:p>
          <a:p>
            <a:pPr marL="0" indent="0" algn="just">
              <a:buNone/>
            </a:pPr>
            <a:r>
              <a:rPr lang="en-US" sz="1400" dirty="0">
                <a:latin typeface="Times New Roman" panose="02020603050405020304" pitchFamily="18" charset="0"/>
                <a:cs typeface="Times New Roman" panose="02020603050405020304" pitchFamily="18" charset="0"/>
              </a:rPr>
              <a:t>GENERAL CARGO STORAGE/From  day 61 to day 120                                   - 12 </a:t>
            </a:r>
            <a:r>
              <a:rPr lang="sq-AL" sz="1400" dirty="0">
                <a:latin typeface="Times New Roman" panose="02020603050405020304" pitchFamily="18" charset="0"/>
                <a:cs typeface="Times New Roman" panose="02020603050405020304" pitchFamily="18" charset="0"/>
              </a:rPr>
              <a:t>Lek/m</a:t>
            </a:r>
            <a:r>
              <a:rPr lang="sq-AL" sz="1400" baseline="30000" dirty="0">
                <a:latin typeface="Times New Roman" panose="02020603050405020304" pitchFamily="18" charset="0"/>
                <a:cs typeface="Times New Roman" panose="02020603050405020304" pitchFamily="18" charset="0"/>
              </a:rPr>
              <a:t>2</a:t>
            </a:r>
            <a:r>
              <a:rPr lang="sq-AL" sz="1400" dirty="0">
                <a:latin typeface="Times New Roman" panose="02020603050405020304" pitchFamily="18" charset="0"/>
                <a:cs typeface="Times New Roman" panose="02020603050405020304" pitchFamily="18" charset="0"/>
              </a:rPr>
              <a:t>/</a:t>
            </a:r>
            <a:r>
              <a:rPr lang="en-US" sz="1400" dirty="0">
                <a:latin typeface="Times New Roman" panose="02020603050405020304" pitchFamily="18" charset="0"/>
                <a:cs typeface="Times New Roman" panose="02020603050405020304" pitchFamily="18" charset="0"/>
              </a:rPr>
              <a:t>Day;</a:t>
            </a:r>
          </a:p>
          <a:p>
            <a:pPr marL="0" indent="0" algn="just">
              <a:buNone/>
            </a:pPr>
            <a:r>
              <a:rPr lang="en-US" sz="1400" dirty="0">
                <a:latin typeface="Times New Roman" panose="02020603050405020304" pitchFamily="18" charset="0"/>
                <a:cs typeface="Times New Roman" panose="02020603050405020304" pitchFamily="18" charset="0"/>
              </a:rPr>
              <a:t>GENERAL CARGO STORAGE/From  day 121 to day 180                                 - 20 </a:t>
            </a:r>
            <a:r>
              <a:rPr lang="sq-AL" sz="1400" dirty="0">
                <a:latin typeface="Times New Roman" panose="02020603050405020304" pitchFamily="18" charset="0"/>
                <a:cs typeface="Times New Roman" panose="02020603050405020304" pitchFamily="18" charset="0"/>
              </a:rPr>
              <a:t>Lek/m</a:t>
            </a:r>
            <a:r>
              <a:rPr lang="sq-AL" sz="1400" baseline="30000" dirty="0">
                <a:latin typeface="Times New Roman" panose="02020603050405020304" pitchFamily="18" charset="0"/>
                <a:cs typeface="Times New Roman" panose="02020603050405020304" pitchFamily="18" charset="0"/>
              </a:rPr>
              <a:t>2</a:t>
            </a:r>
            <a:r>
              <a:rPr lang="sq-AL" sz="1400" dirty="0">
                <a:latin typeface="Times New Roman" panose="02020603050405020304" pitchFamily="18" charset="0"/>
                <a:cs typeface="Times New Roman" panose="02020603050405020304" pitchFamily="18" charset="0"/>
              </a:rPr>
              <a:t>/</a:t>
            </a:r>
            <a:r>
              <a:rPr lang="en-US" sz="1400" dirty="0">
                <a:latin typeface="Times New Roman" panose="02020603050405020304" pitchFamily="18" charset="0"/>
                <a:cs typeface="Times New Roman" panose="02020603050405020304" pitchFamily="18" charset="0"/>
              </a:rPr>
              <a:t>Day.</a:t>
            </a:r>
          </a:p>
          <a:p>
            <a:pPr marL="0" indent="0" algn="just">
              <a:buNone/>
            </a:pPr>
            <a:endParaRPr lang="en-US" sz="1400" dirty="0">
              <a:latin typeface="Times New Roman" panose="02020603050405020304" pitchFamily="18" charset="0"/>
              <a:cs typeface="Times New Roman" panose="02020603050405020304" pitchFamily="18" charset="0"/>
            </a:endParaRPr>
          </a:p>
          <a:p>
            <a:pPr marL="0" indent="0" algn="just">
              <a:buNone/>
            </a:pPr>
            <a:endParaRPr lang="en-US" sz="1400" dirty="0">
              <a:latin typeface="Times New Roman" panose="02020603050405020304" pitchFamily="18" charset="0"/>
              <a:cs typeface="Times New Roman" panose="02020603050405020304" pitchFamily="18" charset="0"/>
            </a:endParaRPr>
          </a:p>
          <a:p>
            <a:pPr marL="0" indent="0" algn="just">
              <a:buNone/>
            </a:pPr>
            <a:endParaRPr lang="en-US" sz="1400" dirty="0"/>
          </a:p>
          <a:p>
            <a:pPr marL="0" indent="0" algn="just">
              <a:buNone/>
            </a:pPr>
            <a:endParaRPr lang="en-US" sz="1400" dirty="0">
              <a:latin typeface="Times New Roman" panose="02020603050405020304" pitchFamily="18" charset="0"/>
              <a:cs typeface="Times New Roman" panose="02020603050405020304" pitchFamily="18" charset="0"/>
            </a:endParaRPr>
          </a:p>
          <a:p>
            <a:pPr marL="0" indent="0" algn="just">
              <a:buNone/>
            </a:pPr>
            <a:endParaRPr lang="en-US" sz="1400" dirty="0">
              <a:latin typeface="Times New Roman" panose="02020603050405020304" pitchFamily="18" charset="0"/>
              <a:cs typeface="Times New Roman" panose="02020603050405020304" pitchFamily="18" charset="0"/>
            </a:endParaRPr>
          </a:p>
        </p:txBody>
      </p:sp>
      <p:pic>
        <p:nvPicPr>
          <p:cNvPr id="4" name="Picture 3"/>
          <p:cNvPicPr/>
          <p:nvPr/>
        </p:nvPicPr>
        <p:blipFill>
          <a:blip r:embed="rId2"/>
          <a:stretch>
            <a:fillRect/>
          </a:stretch>
        </p:blipFill>
        <p:spPr>
          <a:xfrm>
            <a:off x="1046019" y="573304"/>
            <a:ext cx="1135380" cy="485775"/>
          </a:xfrm>
          <a:prstGeom prst="rect">
            <a:avLst/>
          </a:prstGeom>
        </p:spPr>
      </p:pic>
    </p:spTree>
    <p:extLst>
      <p:ext uri="{BB962C8B-B14F-4D97-AF65-F5344CB8AC3E}">
        <p14:creationId xmlns:p14="http://schemas.microsoft.com/office/powerpoint/2010/main" val="14812313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r-FR" sz="1400" dirty="0">
                <a:latin typeface="Times New Roman" panose="02020603050405020304" pitchFamily="18" charset="0"/>
                <a:cs typeface="Times New Roman" panose="02020603050405020304" pitchFamily="18" charset="0"/>
              </a:rPr>
              <a:t>                             SHOQERI KONCENSIONARE</a:t>
            </a:r>
            <a:endParaRPr lang="en-US" sz="1400" dirty="0"/>
          </a:p>
        </p:txBody>
      </p:sp>
      <p:sp>
        <p:nvSpPr>
          <p:cNvPr id="3" name="Content Placeholder 2"/>
          <p:cNvSpPr>
            <a:spLocks noGrp="1"/>
          </p:cNvSpPr>
          <p:nvPr>
            <p:ph idx="1"/>
          </p:nvPr>
        </p:nvSpPr>
        <p:spPr>
          <a:xfrm>
            <a:off x="845127" y="1898867"/>
            <a:ext cx="10515600" cy="4351338"/>
          </a:xfrm>
        </p:spPr>
        <p:txBody>
          <a:bodyPr>
            <a:normAutofit/>
          </a:bodyPr>
          <a:lstStyle/>
          <a:p>
            <a:pPr marL="0" indent="0" algn="just">
              <a:buNone/>
            </a:pPr>
            <a:r>
              <a:rPr lang="en-US" sz="1400" b="1" dirty="0">
                <a:latin typeface="Times New Roman" panose="02020603050405020304" pitchFamily="18" charset="0"/>
                <a:cs typeface="Times New Roman" panose="02020603050405020304" pitchFamily="18" charset="0"/>
              </a:rPr>
              <a:t>Storage of Grain in Silo</a:t>
            </a:r>
          </a:p>
          <a:p>
            <a:pPr marL="0" indent="0" algn="just">
              <a:buNone/>
            </a:pPr>
            <a:endParaRPr lang="en-US" sz="1400" b="1" dirty="0">
              <a:latin typeface="Times New Roman" panose="02020603050405020304" pitchFamily="18" charset="0"/>
              <a:cs typeface="Times New Roman" panose="02020603050405020304" pitchFamily="18" charset="0"/>
            </a:endParaRPr>
          </a:p>
          <a:p>
            <a:pPr marL="0" indent="0" algn="just">
              <a:buNone/>
            </a:pPr>
            <a:r>
              <a:rPr lang="en-US" sz="1400" b="1" dirty="0">
                <a:latin typeface="Times New Roman" panose="02020603050405020304" pitchFamily="18" charset="0"/>
                <a:cs typeface="Times New Roman" panose="02020603050405020304" pitchFamily="18" charset="0"/>
              </a:rPr>
              <a:t>STORAGE IN SILO/</a:t>
            </a:r>
            <a:r>
              <a:rPr lang="en-US" sz="1400" dirty="0">
                <a:latin typeface="Times New Roman" panose="02020603050405020304" pitchFamily="18" charset="0"/>
                <a:cs typeface="Times New Roman" panose="02020603050405020304" pitchFamily="18" charset="0"/>
              </a:rPr>
              <a:t> Up to 48 hours                                                                                              - FREE</a:t>
            </a:r>
          </a:p>
          <a:p>
            <a:pPr marL="0" indent="0" algn="just">
              <a:buNone/>
            </a:pPr>
            <a:r>
              <a:rPr lang="en-US" sz="1400" b="1" dirty="0">
                <a:latin typeface="Times New Roman" panose="02020603050405020304" pitchFamily="18" charset="0"/>
                <a:cs typeface="Times New Roman" panose="02020603050405020304" pitchFamily="18" charset="0"/>
              </a:rPr>
              <a:t>STORAGE IN SILO/</a:t>
            </a:r>
            <a:r>
              <a:rPr lang="en-US" sz="1400" dirty="0">
                <a:latin typeface="Times New Roman" panose="02020603050405020304" pitchFamily="18" charset="0"/>
                <a:cs typeface="Times New Roman" panose="02020603050405020304" pitchFamily="18" charset="0"/>
              </a:rPr>
              <a:t> From  day 3 to day 15                                                                                  - 18 </a:t>
            </a:r>
            <a:r>
              <a:rPr lang="sq-AL" sz="1400" dirty="0">
                <a:latin typeface="Times New Roman" panose="02020603050405020304" pitchFamily="18" charset="0"/>
                <a:cs typeface="Times New Roman" panose="02020603050405020304" pitchFamily="18" charset="0"/>
              </a:rPr>
              <a:t>Lek/</a:t>
            </a:r>
            <a:r>
              <a:rPr lang="en-US" sz="1400" dirty="0">
                <a:latin typeface="Times New Roman" panose="02020603050405020304" pitchFamily="18" charset="0"/>
                <a:cs typeface="Times New Roman" panose="02020603050405020304" pitchFamily="18" charset="0"/>
              </a:rPr>
              <a:t>T</a:t>
            </a:r>
            <a:r>
              <a:rPr lang="sq-AL" sz="1400" dirty="0">
                <a:latin typeface="Times New Roman" panose="02020603050405020304" pitchFamily="18" charset="0"/>
                <a:cs typeface="Times New Roman" panose="02020603050405020304" pitchFamily="18" charset="0"/>
              </a:rPr>
              <a:t>on/</a:t>
            </a:r>
            <a:r>
              <a:rPr lang="en-US" sz="1400" dirty="0">
                <a:latin typeface="Times New Roman" panose="02020603050405020304" pitchFamily="18" charset="0"/>
                <a:cs typeface="Times New Roman" panose="02020603050405020304" pitchFamily="18" charset="0"/>
              </a:rPr>
              <a:t>Day;</a:t>
            </a:r>
          </a:p>
          <a:p>
            <a:pPr marL="0" indent="0" algn="just">
              <a:buNone/>
            </a:pPr>
            <a:r>
              <a:rPr lang="en-US" sz="1400" b="1" dirty="0">
                <a:latin typeface="Times New Roman" panose="02020603050405020304" pitchFamily="18" charset="0"/>
                <a:cs typeface="Times New Roman" panose="02020603050405020304" pitchFamily="18" charset="0"/>
              </a:rPr>
              <a:t>STORAGE IN SILO/</a:t>
            </a:r>
            <a:r>
              <a:rPr lang="en-US" sz="1400" dirty="0">
                <a:latin typeface="Times New Roman" panose="02020603050405020304" pitchFamily="18" charset="0"/>
                <a:cs typeface="Times New Roman" panose="02020603050405020304" pitchFamily="18" charset="0"/>
              </a:rPr>
              <a:t> From  day 15                                                                                                 - 25 </a:t>
            </a:r>
            <a:r>
              <a:rPr lang="sq-AL" sz="1400" dirty="0">
                <a:latin typeface="Times New Roman" panose="02020603050405020304" pitchFamily="18" charset="0"/>
                <a:cs typeface="Times New Roman" panose="02020603050405020304" pitchFamily="18" charset="0"/>
              </a:rPr>
              <a:t>Lek/</a:t>
            </a:r>
            <a:r>
              <a:rPr lang="en-US" sz="1400" dirty="0">
                <a:latin typeface="Times New Roman" panose="02020603050405020304" pitchFamily="18" charset="0"/>
                <a:cs typeface="Times New Roman" panose="02020603050405020304" pitchFamily="18" charset="0"/>
              </a:rPr>
              <a:t>T</a:t>
            </a:r>
            <a:r>
              <a:rPr lang="sq-AL" sz="1400" dirty="0">
                <a:latin typeface="Times New Roman" panose="02020603050405020304" pitchFamily="18" charset="0"/>
                <a:cs typeface="Times New Roman" panose="02020603050405020304" pitchFamily="18" charset="0"/>
              </a:rPr>
              <a:t>on/</a:t>
            </a:r>
            <a:r>
              <a:rPr lang="en-US" sz="1400" dirty="0">
                <a:latin typeface="Times New Roman" panose="02020603050405020304" pitchFamily="18" charset="0"/>
                <a:cs typeface="Times New Roman" panose="02020603050405020304" pitchFamily="18" charset="0"/>
              </a:rPr>
              <a:t>Day;</a:t>
            </a:r>
          </a:p>
          <a:p>
            <a:pPr marL="0" indent="0" algn="just">
              <a:buNone/>
            </a:pPr>
            <a:endParaRPr lang="en-US" sz="1400" dirty="0">
              <a:latin typeface="Times New Roman" panose="02020603050405020304" pitchFamily="18" charset="0"/>
              <a:cs typeface="Times New Roman" panose="02020603050405020304" pitchFamily="18" charset="0"/>
            </a:endParaRPr>
          </a:p>
          <a:p>
            <a:pPr marL="0" indent="0" algn="just">
              <a:buNone/>
            </a:pPr>
            <a:r>
              <a:rPr lang="en-US" sz="1400" b="1" dirty="0">
                <a:latin typeface="Times New Roman" panose="02020603050405020304" pitchFamily="18" charset="0"/>
                <a:cs typeface="Times New Roman" panose="02020603050405020304" pitchFamily="18" charset="0"/>
              </a:rPr>
              <a:t>Storage of Coal and Cement </a:t>
            </a:r>
          </a:p>
          <a:p>
            <a:pPr marL="0" indent="0" algn="just">
              <a:buNone/>
            </a:pPr>
            <a:endParaRPr lang="en-US" sz="1400" b="1" dirty="0">
              <a:latin typeface="Times New Roman" panose="02020603050405020304" pitchFamily="18" charset="0"/>
              <a:cs typeface="Times New Roman" panose="02020603050405020304" pitchFamily="18" charset="0"/>
            </a:endParaRPr>
          </a:p>
          <a:p>
            <a:pPr marL="0" indent="0" algn="just">
              <a:buNone/>
            </a:pPr>
            <a:r>
              <a:rPr lang="en-US" sz="1400" b="1" dirty="0">
                <a:latin typeface="Times New Roman" panose="02020603050405020304" pitchFamily="18" charset="0"/>
                <a:cs typeface="Times New Roman" panose="02020603050405020304" pitchFamily="18" charset="0"/>
              </a:rPr>
              <a:t>COAL AND CEMENT STORAGE in Free Zone / </a:t>
            </a:r>
            <a:r>
              <a:rPr lang="en-US" sz="1400" dirty="0">
                <a:latin typeface="Times New Roman" panose="02020603050405020304" pitchFamily="18" charset="0"/>
                <a:cs typeface="Times New Roman" panose="02020603050405020304" pitchFamily="18" charset="0"/>
              </a:rPr>
              <a:t>Up to day 30                                                  - 18 </a:t>
            </a:r>
            <a:r>
              <a:rPr lang="sq-AL" sz="1400" dirty="0">
                <a:latin typeface="Times New Roman" panose="02020603050405020304" pitchFamily="18" charset="0"/>
                <a:cs typeface="Times New Roman" panose="02020603050405020304" pitchFamily="18" charset="0"/>
              </a:rPr>
              <a:t>Lek/</a:t>
            </a:r>
            <a:r>
              <a:rPr lang="en-US" sz="1400" dirty="0">
                <a:latin typeface="Times New Roman" panose="02020603050405020304" pitchFamily="18" charset="0"/>
                <a:cs typeface="Times New Roman" panose="02020603050405020304" pitchFamily="18" charset="0"/>
              </a:rPr>
              <a:t>T</a:t>
            </a:r>
            <a:r>
              <a:rPr lang="sq-AL" sz="1400" dirty="0">
                <a:latin typeface="Times New Roman" panose="02020603050405020304" pitchFamily="18" charset="0"/>
                <a:cs typeface="Times New Roman" panose="02020603050405020304" pitchFamily="18" charset="0"/>
              </a:rPr>
              <a:t>on/</a:t>
            </a:r>
            <a:r>
              <a:rPr lang="en-US" sz="1400" dirty="0">
                <a:latin typeface="Times New Roman" panose="02020603050405020304" pitchFamily="18" charset="0"/>
                <a:cs typeface="Times New Roman" panose="02020603050405020304" pitchFamily="18" charset="0"/>
              </a:rPr>
              <a:t>Day;</a:t>
            </a:r>
          </a:p>
          <a:p>
            <a:pPr marL="0" indent="0" algn="just">
              <a:buNone/>
            </a:pPr>
            <a:r>
              <a:rPr lang="en-US" sz="1400" b="1" dirty="0">
                <a:latin typeface="Times New Roman" panose="02020603050405020304" pitchFamily="18" charset="0"/>
                <a:cs typeface="Times New Roman" panose="02020603050405020304" pitchFamily="18" charset="0"/>
              </a:rPr>
              <a:t>COAL AND CEMENT STORAGE in Free Zone / </a:t>
            </a:r>
            <a:r>
              <a:rPr lang="en-US" sz="1400" dirty="0">
                <a:latin typeface="Times New Roman" panose="02020603050405020304" pitchFamily="18" charset="0"/>
                <a:cs typeface="Times New Roman" panose="02020603050405020304" pitchFamily="18" charset="0"/>
              </a:rPr>
              <a:t>From day 31 to day 60                                   - 25 </a:t>
            </a:r>
            <a:r>
              <a:rPr lang="sq-AL" sz="1400" dirty="0">
                <a:latin typeface="Times New Roman" panose="02020603050405020304" pitchFamily="18" charset="0"/>
                <a:cs typeface="Times New Roman" panose="02020603050405020304" pitchFamily="18" charset="0"/>
              </a:rPr>
              <a:t>Lek/</a:t>
            </a:r>
            <a:r>
              <a:rPr lang="en-US" sz="1400" dirty="0">
                <a:latin typeface="Times New Roman" panose="02020603050405020304" pitchFamily="18" charset="0"/>
                <a:cs typeface="Times New Roman" panose="02020603050405020304" pitchFamily="18" charset="0"/>
              </a:rPr>
              <a:t>T</a:t>
            </a:r>
            <a:r>
              <a:rPr lang="sq-AL" sz="1400" dirty="0">
                <a:latin typeface="Times New Roman" panose="02020603050405020304" pitchFamily="18" charset="0"/>
                <a:cs typeface="Times New Roman" panose="02020603050405020304" pitchFamily="18" charset="0"/>
              </a:rPr>
              <a:t>on/</a:t>
            </a:r>
            <a:r>
              <a:rPr lang="en-US" sz="1400" dirty="0">
                <a:latin typeface="Times New Roman" panose="02020603050405020304" pitchFamily="18" charset="0"/>
                <a:cs typeface="Times New Roman" panose="02020603050405020304" pitchFamily="18" charset="0"/>
              </a:rPr>
              <a:t>Day;</a:t>
            </a:r>
          </a:p>
          <a:p>
            <a:pPr marL="0" indent="0" algn="just">
              <a:buNone/>
            </a:pPr>
            <a:r>
              <a:rPr lang="en-US" sz="1400" b="1" dirty="0">
                <a:latin typeface="Times New Roman" panose="02020603050405020304" pitchFamily="18" charset="0"/>
                <a:cs typeface="Times New Roman" panose="02020603050405020304" pitchFamily="18" charset="0"/>
              </a:rPr>
              <a:t>COAL AND CEMENT STORAGE in Free Zone / </a:t>
            </a:r>
            <a:r>
              <a:rPr lang="en-US" sz="1400" dirty="0">
                <a:latin typeface="Times New Roman" panose="02020603050405020304" pitchFamily="18" charset="0"/>
                <a:cs typeface="Times New Roman" panose="02020603050405020304" pitchFamily="18" charset="0"/>
              </a:rPr>
              <a:t>From day 61                                                   - 40 </a:t>
            </a:r>
            <a:r>
              <a:rPr lang="sq-AL" sz="1400" dirty="0">
                <a:latin typeface="Times New Roman" panose="02020603050405020304" pitchFamily="18" charset="0"/>
                <a:cs typeface="Times New Roman" panose="02020603050405020304" pitchFamily="18" charset="0"/>
              </a:rPr>
              <a:t>Lek/</a:t>
            </a:r>
            <a:r>
              <a:rPr lang="en-US" sz="1400" dirty="0">
                <a:latin typeface="Times New Roman" panose="02020603050405020304" pitchFamily="18" charset="0"/>
                <a:cs typeface="Times New Roman" panose="02020603050405020304" pitchFamily="18" charset="0"/>
              </a:rPr>
              <a:t>T</a:t>
            </a:r>
            <a:r>
              <a:rPr lang="sq-AL" sz="1400" dirty="0">
                <a:latin typeface="Times New Roman" panose="02020603050405020304" pitchFamily="18" charset="0"/>
                <a:cs typeface="Times New Roman" panose="02020603050405020304" pitchFamily="18" charset="0"/>
              </a:rPr>
              <a:t>on/</a:t>
            </a:r>
            <a:r>
              <a:rPr lang="en-US" sz="1400" dirty="0">
                <a:latin typeface="Times New Roman" panose="02020603050405020304" pitchFamily="18" charset="0"/>
                <a:cs typeface="Times New Roman" panose="02020603050405020304" pitchFamily="18" charset="0"/>
              </a:rPr>
              <a:t>Day;</a:t>
            </a:r>
          </a:p>
          <a:p>
            <a:pPr marL="0" indent="0" algn="just">
              <a:buNone/>
            </a:pPr>
            <a:endParaRPr lang="en-US" sz="1400" dirty="0">
              <a:latin typeface="Times New Roman" panose="02020603050405020304" pitchFamily="18" charset="0"/>
              <a:cs typeface="Times New Roman" panose="02020603050405020304" pitchFamily="18" charset="0"/>
            </a:endParaRPr>
          </a:p>
          <a:p>
            <a:pPr marL="0" indent="0" algn="just">
              <a:buNone/>
            </a:pPr>
            <a:endParaRPr lang="en-US" sz="1400" dirty="0">
              <a:latin typeface="Times New Roman" panose="02020603050405020304" pitchFamily="18" charset="0"/>
              <a:cs typeface="Times New Roman" panose="02020603050405020304" pitchFamily="18" charset="0"/>
            </a:endParaRPr>
          </a:p>
        </p:txBody>
      </p:sp>
      <p:pic>
        <p:nvPicPr>
          <p:cNvPr id="4" name="Picture 3"/>
          <p:cNvPicPr/>
          <p:nvPr/>
        </p:nvPicPr>
        <p:blipFill>
          <a:blip r:embed="rId2"/>
          <a:stretch>
            <a:fillRect/>
          </a:stretch>
        </p:blipFill>
        <p:spPr>
          <a:xfrm>
            <a:off x="1004455" y="573304"/>
            <a:ext cx="1135380" cy="485775"/>
          </a:xfrm>
          <a:prstGeom prst="rect">
            <a:avLst/>
          </a:prstGeom>
        </p:spPr>
      </p:pic>
    </p:spTree>
    <p:extLst>
      <p:ext uri="{BB962C8B-B14F-4D97-AF65-F5344CB8AC3E}">
        <p14:creationId xmlns:p14="http://schemas.microsoft.com/office/powerpoint/2010/main" val="38408598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r-FR" sz="1400" dirty="0">
                <a:latin typeface="Times New Roman" panose="02020603050405020304" pitchFamily="18" charset="0"/>
                <a:cs typeface="Times New Roman" panose="02020603050405020304" pitchFamily="18" charset="0"/>
              </a:rPr>
              <a:t>                             SHOQERI KONCENSIONARE</a:t>
            </a:r>
            <a:endParaRPr lang="en-US" sz="1400" dirty="0"/>
          </a:p>
        </p:txBody>
      </p:sp>
      <p:sp>
        <p:nvSpPr>
          <p:cNvPr id="3" name="Content Placeholder 2"/>
          <p:cNvSpPr>
            <a:spLocks noGrp="1"/>
          </p:cNvSpPr>
          <p:nvPr>
            <p:ph idx="1"/>
          </p:nvPr>
        </p:nvSpPr>
        <p:spPr/>
        <p:txBody>
          <a:bodyPr>
            <a:normAutofit/>
          </a:bodyPr>
          <a:lstStyle/>
          <a:p>
            <a:pPr marL="0" indent="0" algn="just">
              <a:buNone/>
            </a:pPr>
            <a:r>
              <a:rPr lang="en-US" sz="1400" b="1" dirty="0">
                <a:latin typeface="Times New Roman" panose="02020603050405020304" pitchFamily="18" charset="0"/>
                <a:cs typeface="Times New Roman" panose="02020603050405020304" pitchFamily="18" charset="0"/>
              </a:rPr>
              <a:t>Hire of MBM Port Resources</a:t>
            </a:r>
          </a:p>
          <a:p>
            <a:pPr marL="0" indent="0" algn="just">
              <a:buNone/>
            </a:pPr>
            <a:endParaRPr lang="en-US" sz="1400" b="1" dirty="0">
              <a:latin typeface="Times New Roman" panose="02020603050405020304" pitchFamily="18" charset="0"/>
              <a:cs typeface="Times New Roman" panose="02020603050405020304" pitchFamily="18" charset="0"/>
            </a:endParaRPr>
          </a:p>
          <a:p>
            <a:pPr marL="0" indent="0" algn="just">
              <a:buNone/>
            </a:pPr>
            <a:r>
              <a:rPr lang="en-US" sz="1400" dirty="0">
                <a:latin typeface="Times New Roman" panose="02020603050405020304" pitchFamily="18" charset="0"/>
                <a:cs typeface="Times New Roman" panose="02020603050405020304" pitchFamily="18" charset="0"/>
              </a:rPr>
              <a:t>HIRE OF TRUCK up to 10 ton                                                                                           -  2.550 </a:t>
            </a:r>
            <a:r>
              <a:rPr lang="sq-AL" sz="1400" dirty="0">
                <a:latin typeface="Times New Roman" panose="02020603050405020304" pitchFamily="18" charset="0"/>
                <a:cs typeface="Times New Roman" panose="02020603050405020304" pitchFamily="18" charset="0"/>
              </a:rPr>
              <a:t>Lek/</a:t>
            </a:r>
            <a:r>
              <a:rPr lang="en-US" sz="1400" dirty="0">
                <a:latin typeface="Times New Roman" panose="02020603050405020304" pitchFamily="18" charset="0"/>
                <a:cs typeface="Times New Roman" panose="02020603050405020304" pitchFamily="18" charset="0"/>
              </a:rPr>
              <a:t>Hour;</a:t>
            </a:r>
          </a:p>
          <a:p>
            <a:pPr marL="0" indent="0" algn="just">
              <a:buNone/>
            </a:pPr>
            <a:r>
              <a:rPr lang="en-US" sz="1400" dirty="0">
                <a:latin typeface="Times New Roman" panose="02020603050405020304" pitchFamily="18" charset="0"/>
                <a:cs typeface="Times New Roman" panose="02020603050405020304" pitchFamily="18" charset="0"/>
              </a:rPr>
              <a:t>HIRE OF FORKLIFT, capacity up to 3 ton                                                                         -  2.501 </a:t>
            </a:r>
            <a:r>
              <a:rPr lang="sq-AL" sz="1400" dirty="0">
                <a:latin typeface="Times New Roman" panose="02020603050405020304" pitchFamily="18" charset="0"/>
                <a:cs typeface="Times New Roman" panose="02020603050405020304" pitchFamily="18" charset="0"/>
              </a:rPr>
              <a:t>Lek/</a:t>
            </a:r>
            <a:r>
              <a:rPr lang="en-US" sz="1400" dirty="0">
                <a:latin typeface="Times New Roman" panose="02020603050405020304" pitchFamily="18" charset="0"/>
                <a:cs typeface="Times New Roman" panose="02020603050405020304" pitchFamily="18" charset="0"/>
              </a:rPr>
              <a:t> Hour;</a:t>
            </a:r>
          </a:p>
          <a:p>
            <a:pPr marL="0" indent="0" algn="just">
              <a:buNone/>
            </a:pPr>
            <a:r>
              <a:rPr lang="en-US" sz="1400" dirty="0">
                <a:latin typeface="Times New Roman" panose="02020603050405020304" pitchFamily="18" charset="0"/>
                <a:cs typeface="Times New Roman" panose="02020603050405020304" pitchFamily="18" charset="0"/>
              </a:rPr>
              <a:t>HIRE OF FORKLIFT, capacity up to 12 ton                                                                       -  3.843 </a:t>
            </a:r>
            <a:r>
              <a:rPr lang="sq-AL" sz="1400" dirty="0">
                <a:latin typeface="Times New Roman" panose="02020603050405020304" pitchFamily="18" charset="0"/>
                <a:cs typeface="Times New Roman" panose="02020603050405020304" pitchFamily="18" charset="0"/>
              </a:rPr>
              <a:t>Lek/</a:t>
            </a:r>
            <a:r>
              <a:rPr lang="en-US" sz="1400" dirty="0">
                <a:latin typeface="Times New Roman" panose="02020603050405020304" pitchFamily="18" charset="0"/>
                <a:cs typeface="Times New Roman" panose="02020603050405020304" pitchFamily="18" charset="0"/>
              </a:rPr>
              <a:t> Hour;</a:t>
            </a:r>
          </a:p>
          <a:p>
            <a:pPr marL="0" indent="0" algn="just">
              <a:buNone/>
            </a:pPr>
            <a:r>
              <a:rPr lang="en-US" sz="1400" dirty="0">
                <a:latin typeface="Times New Roman" panose="02020603050405020304" pitchFamily="18" charset="0"/>
                <a:cs typeface="Times New Roman" panose="02020603050405020304" pitchFamily="18" charset="0"/>
              </a:rPr>
              <a:t>HIRE OF FORKLIFT, capacity up to 32 ton                                                                       -  10.736 </a:t>
            </a:r>
            <a:r>
              <a:rPr lang="sq-AL" sz="1400" dirty="0">
                <a:latin typeface="Times New Roman" panose="02020603050405020304" pitchFamily="18" charset="0"/>
                <a:cs typeface="Times New Roman" panose="02020603050405020304" pitchFamily="18" charset="0"/>
              </a:rPr>
              <a:t>Lek/</a:t>
            </a:r>
            <a:r>
              <a:rPr lang="en-US" sz="1400" dirty="0">
                <a:latin typeface="Times New Roman" panose="02020603050405020304" pitchFamily="18" charset="0"/>
                <a:cs typeface="Times New Roman" panose="02020603050405020304" pitchFamily="18" charset="0"/>
              </a:rPr>
              <a:t> Hour;</a:t>
            </a:r>
          </a:p>
          <a:p>
            <a:pPr marL="0" indent="0" algn="just">
              <a:buNone/>
            </a:pPr>
            <a:r>
              <a:rPr lang="en-US" sz="1400" dirty="0">
                <a:latin typeface="Times New Roman" panose="02020603050405020304" pitchFamily="18" charset="0"/>
                <a:cs typeface="Times New Roman" panose="02020603050405020304" pitchFamily="18" charset="0"/>
              </a:rPr>
              <a:t>HIRE OF MOBILE CRANE, capacity up to 16 tons                                                           -   7.930 </a:t>
            </a:r>
            <a:r>
              <a:rPr lang="sq-AL" sz="1400" dirty="0">
                <a:latin typeface="Times New Roman" panose="02020603050405020304" pitchFamily="18" charset="0"/>
                <a:cs typeface="Times New Roman" panose="02020603050405020304" pitchFamily="18" charset="0"/>
              </a:rPr>
              <a:t>Lek/</a:t>
            </a:r>
            <a:r>
              <a:rPr lang="en-US" sz="1400" dirty="0">
                <a:latin typeface="Times New Roman" panose="02020603050405020304" pitchFamily="18" charset="0"/>
                <a:cs typeface="Times New Roman" panose="02020603050405020304" pitchFamily="18" charset="0"/>
              </a:rPr>
              <a:t> Hour;</a:t>
            </a:r>
          </a:p>
          <a:p>
            <a:pPr marL="0" indent="0" algn="just">
              <a:buNone/>
            </a:pPr>
            <a:r>
              <a:rPr lang="en-US" sz="1400" dirty="0">
                <a:latin typeface="Times New Roman" panose="02020603050405020304" pitchFamily="18" charset="0"/>
                <a:cs typeface="Times New Roman" panose="02020603050405020304" pitchFamily="18" charset="0"/>
              </a:rPr>
              <a:t>HIRE OF MOBILE CRANE, capacity up to 45 tons                                                           - 10.736 </a:t>
            </a:r>
            <a:r>
              <a:rPr lang="sq-AL" sz="1400" dirty="0">
                <a:latin typeface="Times New Roman" panose="02020603050405020304" pitchFamily="18" charset="0"/>
                <a:cs typeface="Times New Roman" panose="02020603050405020304" pitchFamily="18" charset="0"/>
              </a:rPr>
              <a:t>Lek/</a:t>
            </a:r>
            <a:r>
              <a:rPr lang="en-US" sz="1400" dirty="0">
                <a:latin typeface="Times New Roman" panose="02020603050405020304" pitchFamily="18" charset="0"/>
                <a:cs typeface="Times New Roman" panose="02020603050405020304" pitchFamily="18" charset="0"/>
              </a:rPr>
              <a:t> Hour;</a:t>
            </a:r>
          </a:p>
          <a:p>
            <a:pPr marL="0" indent="0" algn="just">
              <a:buNone/>
            </a:pPr>
            <a:r>
              <a:rPr lang="en-US" sz="1400" dirty="0">
                <a:latin typeface="Times New Roman" panose="02020603050405020304" pitchFamily="18" charset="0"/>
                <a:cs typeface="Times New Roman" panose="02020603050405020304" pitchFamily="18" charset="0"/>
              </a:rPr>
              <a:t>HIRE OF TRACTOR, capacity 2 m</a:t>
            </a:r>
            <a:r>
              <a:rPr lang="en-US" sz="1400" baseline="30000" dirty="0">
                <a:latin typeface="Times New Roman" panose="02020603050405020304" pitchFamily="18" charset="0"/>
                <a:cs typeface="Times New Roman" panose="02020603050405020304" pitchFamily="18" charset="0"/>
              </a:rPr>
              <a:t>3                                                                                                                           </a:t>
            </a:r>
            <a:r>
              <a:rPr lang="en-US" sz="1400" dirty="0">
                <a:latin typeface="Times New Roman" panose="02020603050405020304" pitchFamily="18" charset="0"/>
                <a:cs typeface="Times New Roman" panose="02020603050405020304" pitchFamily="18" charset="0"/>
              </a:rPr>
              <a:t>-   5.380 </a:t>
            </a:r>
            <a:r>
              <a:rPr lang="sq-AL" sz="1400" dirty="0">
                <a:latin typeface="Times New Roman" panose="02020603050405020304" pitchFamily="18" charset="0"/>
                <a:cs typeface="Times New Roman" panose="02020603050405020304" pitchFamily="18" charset="0"/>
              </a:rPr>
              <a:t>Lek/</a:t>
            </a:r>
            <a:r>
              <a:rPr lang="en-US" sz="1400" dirty="0">
                <a:latin typeface="Times New Roman" panose="02020603050405020304" pitchFamily="18" charset="0"/>
                <a:cs typeface="Times New Roman" panose="02020603050405020304" pitchFamily="18" charset="0"/>
              </a:rPr>
              <a:t> Hour;</a:t>
            </a:r>
          </a:p>
          <a:p>
            <a:pPr marL="0" indent="0" algn="just">
              <a:buNone/>
            </a:pPr>
            <a:r>
              <a:rPr lang="en-US" sz="1400" dirty="0">
                <a:latin typeface="Times New Roman" panose="02020603050405020304" pitchFamily="18" charset="0"/>
                <a:cs typeface="Times New Roman" panose="02020603050405020304" pitchFamily="18" charset="0"/>
              </a:rPr>
              <a:t>REACH STACKER, capacity up to 45 tons                                                                         -  11.407 </a:t>
            </a:r>
            <a:r>
              <a:rPr lang="sq-AL" sz="1400" dirty="0">
                <a:latin typeface="Times New Roman" panose="02020603050405020304" pitchFamily="18" charset="0"/>
                <a:cs typeface="Times New Roman" panose="02020603050405020304" pitchFamily="18" charset="0"/>
              </a:rPr>
              <a:t>Lek/</a:t>
            </a:r>
            <a:r>
              <a:rPr lang="en-US" sz="1400" dirty="0">
                <a:latin typeface="Times New Roman" panose="02020603050405020304" pitchFamily="18" charset="0"/>
                <a:cs typeface="Times New Roman" panose="02020603050405020304" pitchFamily="18" charset="0"/>
              </a:rPr>
              <a:t> Hour;</a:t>
            </a:r>
          </a:p>
          <a:p>
            <a:pPr marL="0" indent="0" algn="just">
              <a:buNone/>
            </a:pPr>
            <a:r>
              <a:rPr lang="en-US" sz="1400" dirty="0">
                <a:latin typeface="Times New Roman" panose="02020603050405020304" pitchFamily="18" charset="0"/>
                <a:cs typeface="Times New Roman" panose="02020603050405020304" pitchFamily="18" charset="0"/>
              </a:rPr>
              <a:t>HIRE OF MOBILE CRANE, capacity up to 80 tons                                                           -  25.000 </a:t>
            </a:r>
            <a:r>
              <a:rPr lang="sq-AL" sz="1400" dirty="0">
                <a:latin typeface="Times New Roman" panose="02020603050405020304" pitchFamily="18" charset="0"/>
                <a:cs typeface="Times New Roman" panose="02020603050405020304" pitchFamily="18" charset="0"/>
              </a:rPr>
              <a:t>Lek/</a:t>
            </a:r>
            <a:r>
              <a:rPr lang="en-US" sz="1400" dirty="0">
                <a:latin typeface="Times New Roman" panose="02020603050405020304" pitchFamily="18" charset="0"/>
                <a:cs typeface="Times New Roman" panose="02020603050405020304" pitchFamily="18" charset="0"/>
              </a:rPr>
              <a:t> Hour;</a:t>
            </a:r>
          </a:p>
          <a:p>
            <a:pPr marL="0" indent="0" algn="just">
              <a:buNone/>
            </a:pPr>
            <a:r>
              <a:rPr lang="en-US" sz="1400" dirty="0">
                <a:latin typeface="Times New Roman" panose="02020603050405020304" pitchFamily="18" charset="0"/>
                <a:cs typeface="Times New Roman" panose="02020603050405020304" pitchFamily="18" charset="0"/>
              </a:rPr>
              <a:t>HIRE OF MOBILE CRANE, capacity up to 220 tons                                                         -  80.000 </a:t>
            </a:r>
            <a:r>
              <a:rPr lang="sq-AL" sz="1400" dirty="0">
                <a:latin typeface="Times New Roman" panose="02020603050405020304" pitchFamily="18" charset="0"/>
                <a:cs typeface="Times New Roman" panose="02020603050405020304" pitchFamily="18" charset="0"/>
              </a:rPr>
              <a:t>Lek/</a:t>
            </a:r>
            <a:r>
              <a:rPr lang="en-US" sz="1400" dirty="0">
                <a:latin typeface="Times New Roman" panose="02020603050405020304" pitchFamily="18" charset="0"/>
                <a:cs typeface="Times New Roman" panose="02020603050405020304" pitchFamily="18" charset="0"/>
              </a:rPr>
              <a:t> Hour;</a:t>
            </a:r>
          </a:p>
          <a:p>
            <a:pPr marL="0" indent="0" algn="just">
              <a:buNone/>
            </a:pPr>
            <a:r>
              <a:rPr lang="en-US" sz="1400" dirty="0">
                <a:latin typeface="Times New Roman" panose="02020603050405020304" pitchFamily="18" charset="0"/>
                <a:cs typeface="Times New Roman" panose="02020603050405020304" pitchFamily="18" charset="0"/>
              </a:rPr>
              <a:t>HIRE CRANE, capacity up to 100 tons                                                                               -  50.000 </a:t>
            </a:r>
            <a:r>
              <a:rPr lang="sq-AL" sz="1400" dirty="0">
                <a:latin typeface="Times New Roman" panose="02020603050405020304" pitchFamily="18" charset="0"/>
                <a:cs typeface="Times New Roman" panose="02020603050405020304" pitchFamily="18" charset="0"/>
              </a:rPr>
              <a:t>Lek/</a:t>
            </a:r>
            <a:r>
              <a:rPr lang="en-US" sz="1400" dirty="0">
                <a:latin typeface="Times New Roman" panose="02020603050405020304" pitchFamily="18" charset="0"/>
                <a:cs typeface="Times New Roman" panose="02020603050405020304" pitchFamily="18" charset="0"/>
              </a:rPr>
              <a:t> Hour;</a:t>
            </a:r>
          </a:p>
        </p:txBody>
      </p:sp>
      <p:pic>
        <p:nvPicPr>
          <p:cNvPr id="4" name="Picture 3"/>
          <p:cNvPicPr/>
          <p:nvPr/>
        </p:nvPicPr>
        <p:blipFill>
          <a:blip r:embed="rId2"/>
          <a:stretch>
            <a:fillRect/>
          </a:stretch>
        </p:blipFill>
        <p:spPr>
          <a:xfrm>
            <a:off x="1004455" y="573304"/>
            <a:ext cx="1135380" cy="485775"/>
          </a:xfrm>
          <a:prstGeom prst="rect">
            <a:avLst/>
          </a:prstGeom>
        </p:spPr>
      </p:pic>
    </p:spTree>
    <p:extLst>
      <p:ext uri="{BB962C8B-B14F-4D97-AF65-F5344CB8AC3E}">
        <p14:creationId xmlns:p14="http://schemas.microsoft.com/office/powerpoint/2010/main" val="23251560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r-FR" sz="1400" dirty="0">
                <a:latin typeface="Times New Roman" panose="02020603050405020304" pitchFamily="18" charset="0"/>
                <a:cs typeface="Times New Roman" panose="02020603050405020304" pitchFamily="18" charset="0"/>
              </a:rPr>
              <a:t>                             SHOQERI KONCENSIONARE</a:t>
            </a:r>
            <a:endParaRPr lang="en-US" sz="1400" dirty="0"/>
          </a:p>
        </p:txBody>
      </p:sp>
      <p:sp>
        <p:nvSpPr>
          <p:cNvPr id="3" name="Content Placeholder 2"/>
          <p:cNvSpPr>
            <a:spLocks noGrp="1"/>
          </p:cNvSpPr>
          <p:nvPr>
            <p:ph idx="1"/>
          </p:nvPr>
        </p:nvSpPr>
        <p:spPr/>
        <p:txBody>
          <a:bodyPr>
            <a:normAutofit/>
          </a:bodyPr>
          <a:lstStyle/>
          <a:p>
            <a:pPr marL="0" indent="0">
              <a:buNone/>
            </a:pPr>
            <a:r>
              <a:rPr lang="en-US" sz="1400" dirty="0">
                <a:latin typeface="Times New Roman" panose="02020603050405020304" pitchFamily="18" charset="0"/>
                <a:cs typeface="Times New Roman" panose="02020603050405020304" pitchFamily="18" charset="0"/>
              </a:rPr>
              <a:t>HIRE OF WHEEL LOADER, capacity 3.5 – 5 m</a:t>
            </a:r>
            <a:r>
              <a:rPr lang="en-US" sz="1400" baseline="30000" dirty="0">
                <a:latin typeface="Times New Roman" panose="02020603050405020304" pitchFamily="18" charset="0"/>
                <a:cs typeface="Times New Roman" panose="02020603050405020304" pitchFamily="18" charset="0"/>
              </a:rPr>
              <a:t>3                                                         </a:t>
            </a:r>
            <a:r>
              <a:rPr lang="en-US" sz="1400" dirty="0">
                <a:latin typeface="Times New Roman" panose="02020603050405020304" pitchFamily="18" charset="0"/>
                <a:cs typeface="Times New Roman" panose="02020603050405020304" pitchFamily="18" charset="0"/>
              </a:rPr>
              <a:t>-  12.000 </a:t>
            </a:r>
            <a:r>
              <a:rPr lang="sq-AL" sz="1400" dirty="0">
                <a:latin typeface="Times New Roman" panose="02020603050405020304" pitchFamily="18" charset="0"/>
                <a:cs typeface="Times New Roman" panose="02020603050405020304" pitchFamily="18" charset="0"/>
              </a:rPr>
              <a:t>Lek/</a:t>
            </a:r>
            <a:r>
              <a:rPr lang="en-US" sz="1400" dirty="0">
                <a:latin typeface="Times New Roman" panose="02020603050405020304" pitchFamily="18" charset="0"/>
                <a:cs typeface="Times New Roman" panose="02020603050405020304" pitchFamily="18" charset="0"/>
              </a:rPr>
              <a:t> Hour;</a:t>
            </a:r>
          </a:p>
          <a:p>
            <a:pPr marL="0" indent="0" algn="just">
              <a:buNone/>
            </a:pPr>
            <a:r>
              <a:rPr lang="en-US" sz="1400" dirty="0">
                <a:latin typeface="Times New Roman" panose="02020603050405020304" pitchFamily="18" charset="0"/>
                <a:cs typeface="Times New Roman" panose="02020603050405020304" pitchFamily="18" charset="0"/>
              </a:rPr>
              <a:t>BOB CAT – </a:t>
            </a:r>
            <a:r>
              <a:rPr lang="en-US" sz="1400" dirty="0" err="1">
                <a:latin typeface="Times New Roman" panose="02020603050405020304" pitchFamily="18" charset="0"/>
                <a:cs typeface="Times New Roman" panose="02020603050405020304" pitchFamily="18" charset="0"/>
              </a:rPr>
              <a:t>miniloader</a:t>
            </a:r>
            <a:r>
              <a:rPr lang="en-US" sz="1400" dirty="0">
                <a:latin typeface="Times New Roman" panose="02020603050405020304" pitchFamily="18" charset="0"/>
                <a:cs typeface="Times New Roman" panose="02020603050405020304" pitchFamily="18" charset="0"/>
              </a:rPr>
              <a:t>                                                                                 -  3.000 </a:t>
            </a:r>
            <a:r>
              <a:rPr lang="sq-AL" sz="1400" dirty="0">
                <a:latin typeface="Times New Roman" panose="02020603050405020304" pitchFamily="18" charset="0"/>
                <a:cs typeface="Times New Roman" panose="02020603050405020304" pitchFamily="18" charset="0"/>
              </a:rPr>
              <a:t>Lek/</a:t>
            </a:r>
            <a:r>
              <a:rPr lang="en-US" sz="1400" dirty="0">
                <a:latin typeface="Times New Roman" panose="02020603050405020304" pitchFamily="18" charset="0"/>
                <a:cs typeface="Times New Roman" panose="02020603050405020304" pitchFamily="18" charset="0"/>
              </a:rPr>
              <a:t> Hour;</a:t>
            </a:r>
          </a:p>
          <a:p>
            <a:pPr marL="0" indent="0" algn="just">
              <a:buNone/>
            </a:pPr>
            <a:r>
              <a:rPr lang="en-US" sz="1400" dirty="0">
                <a:latin typeface="Times New Roman" panose="02020603050405020304" pitchFamily="18" charset="0"/>
                <a:cs typeface="Times New Roman" panose="02020603050405020304" pitchFamily="18" charset="0"/>
              </a:rPr>
              <a:t>SENNEBOGEN                                                                                             -  30.000 </a:t>
            </a:r>
            <a:r>
              <a:rPr lang="sq-AL" sz="1400" dirty="0">
                <a:latin typeface="Times New Roman" panose="02020603050405020304" pitchFamily="18" charset="0"/>
                <a:cs typeface="Times New Roman" panose="02020603050405020304" pitchFamily="18" charset="0"/>
              </a:rPr>
              <a:t>Lek/</a:t>
            </a:r>
            <a:r>
              <a:rPr lang="en-US" sz="1400" dirty="0">
                <a:latin typeface="Times New Roman" panose="02020603050405020304" pitchFamily="18" charset="0"/>
                <a:cs typeface="Times New Roman" panose="02020603050405020304" pitchFamily="18" charset="0"/>
              </a:rPr>
              <a:t> Hour;</a:t>
            </a:r>
          </a:p>
          <a:p>
            <a:pPr marL="0" indent="0" algn="just">
              <a:buNone/>
            </a:pPr>
            <a:r>
              <a:rPr lang="en-US" sz="1400" dirty="0">
                <a:latin typeface="Times New Roman" panose="02020603050405020304" pitchFamily="18" charset="0"/>
                <a:cs typeface="Times New Roman" panose="02020603050405020304" pitchFamily="18" charset="0"/>
              </a:rPr>
              <a:t>Using of </a:t>
            </a:r>
            <a:r>
              <a:rPr lang="en-US" sz="1400" dirty="0" err="1">
                <a:latin typeface="Times New Roman" panose="02020603050405020304" pitchFamily="18" charset="0"/>
                <a:cs typeface="Times New Roman" panose="02020603050405020304" pitchFamily="18" charset="0"/>
              </a:rPr>
              <a:t>Hooppers</a:t>
            </a:r>
            <a:r>
              <a:rPr lang="en-US" sz="1400">
                <a:latin typeface="Times New Roman" panose="02020603050405020304" pitchFamily="18" charset="0"/>
                <a:cs typeface="Times New Roman" panose="02020603050405020304" pitchFamily="18" charset="0"/>
              </a:rPr>
              <a:t>                                                                                         -  30   </a:t>
            </a:r>
            <a:r>
              <a:rPr lang="sq-AL" sz="1400" dirty="0">
                <a:latin typeface="Times New Roman" panose="02020603050405020304" pitchFamily="18" charset="0"/>
                <a:cs typeface="Times New Roman" panose="02020603050405020304" pitchFamily="18" charset="0"/>
              </a:rPr>
              <a:t>Lek/</a:t>
            </a:r>
            <a:r>
              <a:rPr lang="en-US" sz="1400" dirty="0">
                <a:latin typeface="Times New Roman" panose="02020603050405020304" pitchFamily="18" charset="0"/>
                <a:cs typeface="Times New Roman" panose="02020603050405020304" pitchFamily="18" charset="0"/>
              </a:rPr>
              <a:t>T</a:t>
            </a:r>
            <a:r>
              <a:rPr lang="sq-AL" sz="1400" dirty="0">
                <a:latin typeface="Times New Roman" panose="02020603050405020304" pitchFamily="18" charset="0"/>
                <a:cs typeface="Times New Roman" panose="02020603050405020304" pitchFamily="18" charset="0"/>
              </a:rPr>
              <a:t>on</a:t>
            </a:r>
            <a:r>
              <a:rPr lang="en-US" sz="1400" dirty="0">
                <a:latin typeface="Times New Roman" panose="02020603050405020304" pitchFamily="18" charset="0"/>
                <a:cs typeface="Times New Roman" panose="02020603050405020304" pitchFamily="18" charset="0"/>
              </a:rPr>
              <a:t>;</a:t>
            </a:r>
          </a:p>
          <a:p>
            <a:pPr marL="0" indent="0" algn="just">
              <a:buNone/>
            </a:pPr>
            <a:r>
              <a:rPr lang="en-US" sz="1200" dirty="0"/>
              <a:t>      </a:t>
            </a:r>
            <a:endParaRPr lang="en-US" sz="1200" b="1" dirty="0">
              <a:latin typeface="Times New Roman" panose="02020603050405020304" pitchFamily="18" charset="0"/>
              <a:cs typeface="Times New Roman" panose="02020603050405020304" pitchFamily="18" charset="0"/>
            </a:endParaRPr>
          </a:p>
          <a:p>
            <a:pPr marL="0" indent="0" algn="just">
              <a:buNone/>
            </a:pPr>
            <a:endParaRPr lang="en-US" sz="1400" dirty="0">
              <a:latin typeface="Times New Roman" panose="02020603050405020304" pitchFamily="18" charset="0"/>
              <a:cs typeface="Times New Roman" panose="02020603050405020304" pitchFamily="18" charset="0"/>
            </a:endParaRPr>
          </a:p>
          <a:p>
            <a:pPr marL="0" indent="0" algn="just">
              <a:buNone/>
            </a:pPr>
            <a:r>
              <a:rPr lang="en-US" sz="1400" b="1" dirty="0">
                <a:latin typeface="Times New Roman" panose="02020603050405020304" pitchFamily="18" charset="0"/>
                <a:cs typeface="Times New Roman" panose="02020603050405020304" pitchFamily="18" charset="0"/>
              </a:rPr>
              <a:t>Tariff for Advertising</a:t>
            </a:r>
          </a:p>
          <a:p>
            <a:pPr marL="0" indent="0" algn="just">
              <a:buNone/>
            </a:pPr>
            <a:endParaRPr lang="en-US" sz="1400" b="1" dirty="0">
              <a:latin typeface="Times New Roman" panose="02020603050405020304" pitchFamily="18" charset="0"/>
              <a:cs typeface="Times New Roman" panose="02020603050405020304" pitchFamily="18" charset="0"/>
            </a:endParaRPr>
          </a:p>
          <a:p>
            <a:pPr marL="0" indent="0" algn="just">
              <a:buNone/>
            </a:pPr>
            <a:r>
              <a:rPr lang="en-US" sz="1400" dirty="0">
                <a:latin typeface="Times New Roman" panose="02020603050405020304" pitchFamily="18" charset="0"/>
                <a:cs typeface="Times New Roman" panose="02020603050405020304" pitchFamily="18" charset="0"/>
              </a:rPr>
              <a:t>FIXED ADVERTISING TABLE                                                                  -  10.370 </a:t>
            </a:r>
            <a:r>
              <a:rPr lang="en-US" sz="1400" dirty="0" err="1">
                <a:latin typeface="Times New Roman" panose="02020603050405020304" pitchFamily="18" charset="0"/>
                <a:cs typeface="Times New Roman" panose="02020603050405020304" pitchFamily="18" charset="0"/>
              </a:rPr>
              <a:t>Lek</a:t>
            </a:r>
            <a:r>
              <a:rPr lang="en-US" sz="1400" dirty="0">
                <a:latin typeface="Times New Roman" panose="02020603050405020304" pitchFamily="18" charset="0"/>
                <a:cs typeface="Times New Roman" panose="02020603050405020304" pitchFamily="18" charset="0"/>
              </a:rPr>
              <a:t>/m</a:t>
            </a:r>
            <a:r>
              <a:rPr lang="en-US" sz="1400" baseline="30000" dirty="0">
                <a:latin typeface="Times New Roman" panose="02020603050405020304" pitchFamily="18" charset="0"/>
                <a:cs typeface="Times New Roman" panose="02020603050405020304" pitchFamily="18" charset="0"/>
              </a:rPr>
              <a:t>2</a:t>
            </a:r>
            <a:r>
              <a:rPr lang="en-US" sz="1400" dirty="0">
                <a:latin typeface="Times New Roman" panose="02020603050405020304" pitchFamily="18" charset="0"/>
                <a:cs typeface="Times New Roman" panose="02020603050405020304" pitchFamily="18" charset="0"/>
              </a:rPr>
              <a:t>/Year;</a:t>
            </a:r>
          </a:p>
          <a:p>
            <a:pPr marL="0" indent="0" algn="just">
              <a:buNone/>
            </a:pPr>
            <a:r>
              <a:rPr lang="en-US" sz="1400" dirty="0">
                <a:latin typeface="Times New Roman" panose="02020603050405020304" pitchFamily="18" charset="0"/>
                <a:cs typeface="Times New Roman" panose="02020603050405020304" pitchFamily="18" charset="0"/>
              </a:rPr>
              <a:t>COMPOSITE MOBILE LEAFLET ADVERTISING                                  -  12.200 </a:t>
            </a:r>
            <a:r>
              <a:rPr lang="en-US" sz="1400" dirty="0" err="1">
                <a:latin typeface="Times New Roman" panose="02020603050405020304" pitchFamily="18" charset="0"/>
                <a:cs typeface="Times New Roman" panose="02020603050405020304" pitchFamily="18" charset="0"/>
              </a:rPr>
              <a:t>Lek</a:t>
            </a:r>
            <a:r>
              <a:rPr lang="en-US" sz="1400" dirty="0">
                <a:latin typeface="Times New Roman" panose="02020603050405020304" pitchFamily="18" charset="0"/>
                <a:cs typeface="Times New Roman" panose="02020603050405020304" pitchFamily="18" charset="0"/>
              </a:rPr>
              <a:t>/m</a:t>
            </a:r>
            <a:r>
              <a:rPr lang="en-US" sz="1400" baseline="30000" dirty="0">
                <a:latin typeface="Times New Roman" panose="02020603050405020304" pitchFamily="18" charset="0"/>
                <a:cs typeface="Times New Roman" panose="02020603050405020304" pitchFamily="18" charset="0"/>
              </a:rPr>
              <a:t>2</a:t>
            </a:r>
            <a:r>
              <a:rPr lang="en-US" sz="1400" dirty="0">
                <a:latin typeface="Times New Roman" panose="02020603050405020304" pitchFamily="18" charset="0"/>
                <a:cs typeface="Times New Roman" panose="02020603050405020304" pitchFamily="18" charset="0"/>
              </a:rPr>
              <a:t>/Year;</a:t>
            </a:r>
          </a:p>
          <a:p>
            <a:pPr marL="0" indent="0">
              <a:buNone/>
            </a:pPr>
            <a:r>
              <a:rPr lang="en-US" sz="1400" dirty="0">
                <a:latin typeface="Times New Roman" panose="02020603050405020304" pitchFamily="18" charset="0"/>
                <a:cs typeface="Times New Roman" panose="02020603050405020304" pitchFamily="18" charset="0"/>
              </a:rPr>
              <a:t>ELECTRONIC ADVERTISING (DIGITALE)                                             - 20.740 </a:t>
            </a:r>
            <a:r>
              <a:rPr lang="en-US" sz="1400" dirty="0" err="1">
                <a:latin typeface="Times New Roman" panose="02020603050405020304" pitchFamily="18" charset="0"/>
                <a:cs typeface="Times New Roman" panose="02020603050405020304" pitchFamily="18" charset="0"/>
              </a:rPr>
              <a:t>Lek</a:t>
            </a:r>
            <a:r>
              <a:rPr lang="en-US" sz="1400" dirty="0">
                <a:latin typeface="Times New Roman" panose="02020603050405020304" pitchFamily="18" charset="0"/>
                <a:cs typeface="Times New Roman" panose="02020603050405020304" pitchFamily="18" charset="0"/>
              </a:rPr>
              <a:t>/m</a:t>
            </a:r>
            <a:r>
              <a:rPr lang="en-US" sz="1400" baseline="30000" dirty="0">
                <a:latin typeface="Times New Roman" panose="02020603050405020304" pitchFamily="18" charset="0"/>
                <a:cs typeface="Times New Roman" panose="02020603050405020304" pitchFamily="18" charset="0"/>
              </a:rPr>
              <a:t>2</a:t>
            </a:r>
            <a:r>
              <a:rPr lang="en-US" sz="1400" dirty="0">
                <a:latin typeface="Times New Roman" panose="02020603050405020304" pitchFamily="18" charset="0"/>
                <a:cs typeface="Times New Roman" panose="02020603050405020304" pitchFamily="18" charset="0"/>
              </a:rPr>
              <a:t>/Year;</a:t>
            </a:r>
          </a:p>
          <a:p>
            <a:pPr marL="0" indent="0">
              <a:buNone/>
            </a:pPr>
            <a:endParaRPr lang="en-US" sz="1400" dirty="0">
              <a:latin typeface="Times New Roman" panose="02020603050405020304" pitchFamily="18" charset="0"/>
              <a:cs typeface="Times New Roman" panose="02020603050405020304" pitchFamily="18" charset="0"/>
            </a:endParaRPr>
          </a:p>
        </p:txBody>
      </p:sp>
      <p:pic>
        <p:nvPicPr>
          <p:cNvPr id="4" name="Picture 3"/>
          <p:cNvPicPr/>
          <p:nvPr/>
        </p:nvPicPr>
        <p:blipFill>
          <a:blip r:embed="rId2"/>
          <a:stretch>
            <a:fillRect/>
          </a:stretch>
        </p:blipFill>
        <p:spPr>
          <a:xfrm>
            <a:off x="1004455" y="573304"/>
            <a:ext cx="1135380" cy="485775"/>
          </a:xfrm>
          <a:prstGeom prst="rect">
            <a:avLst/>
          </a:prstGeom>
        </p:spPr>
      </p:pic>
    </p:spTree>
    <p:extLst>
      <p:ext uri="{BB962C8B-B14F-4D97-AF65-F5344CB8AC3E}">
        <p14:creationId xmlns:p14="http://schemas.microsoft.com/office/powerpoint/2010/main" val="27707476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fr-FR" sz="1400" dirty="0">
                <a:latin typeface="Times New Roman" panose="02020603050405020304" pitchFamily="18" charset="0"/>
                <a:cs typeface="Times New Roman" panose="02020603050405020304" pitchFamily="18" charset="0"/>
              </a:rPr>
              <a:t>                             SHOQERI KONCENSIONARE</a:t>
            </a:r>
            <a:endParaRPr lang="en-US" sz="1400" dirty="0"/>
          </a:p>
        </p:txBody>
      </p:sp>
      <p:sp>
        <p:nvSpPr>
          <p:cNvPr id="3" name="Content Placeholder 2"/>
          <p:cNvSpPr>
            <a:spLocks noGrp="1"/>
          </p:cNvSpPr>
          <p:nvPr>
            <p:ph idx="1"/>
          </p:nvPr>
        </p:nvSpPr>
        <p:spPr/>
        <p:txBody>
          <a:bodyPr>
            <a:normAutofit lnSpcReduction="10000"/>
          </a:bodyPr>
          <a:lstStyle/>
          <a:p>
            <a:pPr marL="0" indent="0" algn="just">
              <a:buNone/>
            </a:pPr>
            <a:r>
              <a:rPr lang="en-US" sz="1400" b="1" dirty="0">
                <a:latin typeface="Times New Roman" panose="02020603050405020304" pitchFamily="18" charset="0"/>
                <a:cs typeface="Times New Roman" panose="02020603050405020304" pitchFamily="18" charset="0"/>
              </a:rPr>
              <a:t>Additional Activities</a:t>
            </a:r>
          </a:p>
          <a:p>
            <a:pPr marL="0" indent="0" algn="just">
              <a:buNone/>
            </a:pPr>
            <a:endParaRPr lang="en-US" sz="1400" dirty="0"/>
          </a:p>
          <a:p>
            <a:pPr marL="0" indent="0" algn="just">
              <a:buNone/>
            </a:pPr>
            <a:r>
              <a:rPr lang="en-US" sz="1400" dirty="0">
                <a:latin typeface="Times New Roman" panose="02020603050405020304" pitchFamily="18" charset="0"/>
                <a:cs typeface="Times New Roman" panose="02020603050405020304" pitchFamily="18" charset="0"/>
              </a:rPr>
              <a:t>FIRE PROTECTION AND RESCUE TARIFF                                                              - 5.000 </a:t>
            </a:r>
            <a:r>
              <a:rPr lang="sq-AL" sz="1400" dirty="0">
                <a:latin typeface="Times New Roman" panose="02020603050405020304" pitchFamily="18" charset="0"/>
                <a:cs typeface="Times New Roman" panose="02020603050405020304" pitchFamily="18" charset="0"/>
              </a:rPr>
              <a:t>Lek/</a:t>
            </a:r>
            <a:r>
              <a:rPr lang="en-US" sz="1400" dirty="0">
                <a:latin typeface="Times New Roman" panose="02020603050405020304" pitchFamily="18" charset="0"/>
                <a:cs typeface="Times New Roman" panose="02020603050405020304" pitchFamily="18" charset="0"/>
              </a:rPr>
              <a:t>Hour;</a:t>
            </a:r>
          </a:p>
          <a:p>
            <a:pPr marL="0" indent="0" algn="just">
              <a:buNone/>
            </a:pPr>
            <a:endParaRPr lang="en-US" sz="1400" dirty="0">
              <a:latin typeface="Times New Roman" panose="02020603050405020304" pitchFamily="18" charset="0"/>
              <a:cs typeface="Times New Roman" panose="02020603050405020304" pitchFamily="18" charset="0"/>
            </a:endParaRPr>
          </a:p>
          <a:p>
            <a:pPr marL="0" indent="0">
              <a:buNone/>
            </a:pPr>
            <a:r>
              <a:rPr lang="en-US" sz="1400" b="1" dirty="0">
                <a:latin typeface="Times New Roman" panose="02020603050405020304" pitchFamily="18" charset="0"/>
                <a:cs typeface="Times New Roman" panose="02020603050405020304" pitchFamily="18" charset="0"/>
              </a:rPr>
              <a:t>Car parking areas</a:t>
            </a:r>
          </a:p>
          <a:p>
            <a:pPr marL="0" indent="0" algn="just">
              <a:buNone/>
            </a:pPr>
            <a:r>
              <a:rPr lang="en-US" sz="1400" b="1" dirty="0">
                <a:latin typeface="Times New Roman" panose="02020603050405020304" pitchFamily="18" charset="0"/>
                <a:cs typeface="Times New Roman" panose="02020603050405020304" pitchFamily="18" charset="0"/>
              </a:rPr>
              <a:t>Charges per Day operational zone</a:t>
            </a:r>
            <a:endParaRPr lang="en-US" sz="1400" dirty="0">
              <a:latin typeface="Times New Roman" panose="02020603050405020304" pitchFamily="18" charset="0"/>
              <a:cs typeface="Times New Roman" panose="02020603050405020304" pitchFamily="18" charset="0"/>
            </a:endParaRPr>
          </a:p>
          <a:p>
            <a:pPr marL="0" indent="0" algn="just">
              <a:buNone/>
            </a:pPr>
            <a:r>
              <a:rPr lang="en-US" sz="1400" dirty="0">
                <a:latin typeface="Times New Roman" panose="02020603050405020304" pitchFamily="18" charset="0"/>
                <a:cs typeface="Times New Roman" panose="02020603050405020304" pitchFamily="18" charset="0"/>
              </a:rPr>
              <a:t>VEHICLES up to 3.5 tons                                                                                              - 500 </a:t>
            </a:r>
            <a:r>
              <a:rPr lang="sq-AL" sz="1400" dirty="0">
                <a:latin typeface="Times New Roman" panose="02020603050405020304" pitchFamily="18" charset="0"/>
                <a:cs typeface="Times New Roman" panose="02020603050405020304" pitchFamily="18" charset="0"/>
              </a:rPr>
              <a:t>Lek/njësi/</a:t>
            </a:r>
            <a:r>
              <a:rPr lang="en-US" sz="1400" dirty="0">
                <a:latin typeface="Times New Roman" panose="02020603050405020304" pitchFamily="18" charset="0"/>
                <a:cs typeface="Times New Roman" panose="02020603050405020304" pitchFamily="18" charset="0"/>
              </a:rPr>
              <a:t>Day;</a:t>
            </a:r>
          </a:p>
          <a:p>
            <a:pPr marL="0" indent="0" algn="just">
              <a:buNone/>
            </a:pPr>
            <a:r>
              <a:rPr lang="en-US" sz="1400" dirty="0">
                <a:latin typeface="Times New Roman" panose="02020603050405020304" pitchFamily="18" charset="0"/>
                <a:cs typeface="Times New Roman" panose="02020603050405020304" pitchFamily="18" charset="0"/>
              </a:rPr>
              <a:t>VEHICLES from 3.5 tons to 7.5 tons                                                                             - 850 </a:t>
            </a:r>
            <a:r>
              <a:rPr lang="sq-AL" sz="1400" dirty="0">
                <a:latin typeface="Times New Roman" panose="02020603050405020304" pitchFamily="18" charset="0"/>
                <a:cs typeface="Times New Roman" panose="02020603050405020304" pitchFamily="18" charset="0"/>
              </a:rPr>
              <a:t>Lek/njësi/</a:t>
            </a:r>
            <a:r>
              <a:rPr lang="en-US" sz="1400" dirty="0">
                <a:latin typeface="Times New Roman" panose="02020603050405020304" pitchFamily="18" charset="0"/>
                <a:cs typeface="Times New Roman" panose="02020603050405020304" pitchFamily="18" charset="0"/>
              </a:rPr>
              <a:t>Day; </a:t>
            </a:r>
          </a:p>
          <a:p>
            <a:pPr marL="0" indent="0" algn="just">
              <a:buNone/>
            </a:pPr>
            <a:r>
              <a:rPr lang="en-US" sz="1400" dirty="0">
                <a:latin typeface="Times New Roman" panose="02020603050405020304" pitchFamily="18" charset="0"/>
                <a:cs typeface="Times New Roman" panose="02020603050405020304" pitchFamily="18" charset="0"/>
              </a:rPr>
              <a:t>VEHICLES over 7.5 tons                                                                                               - </a:t>
            </a:r>
            <a:r>
              <a:rPr lang="sq-AL" sz="1400" dirty="0"/>
              <a:t>1.000</a:t>
            </a:r>
            <a:r>
              <a:rPr lang="en-US" sz="1400" dirty="0"/>
              <a:t> </a:t>
            </a:r>
            <a:r>
              <a:rPr lang="sq-AL" sz="1400" dirty="0">
                <a:latin typeface="Times New Roman" panose="02020603050405020304" pitchFamily="18" charset="0"/>
                <a:cs typeface="Times New Roman" panose="02020603050405020304" pitchFamily="18" charset="0"/>
              </a:rPr>
              <a:t>Lek/njësi/</a:t>
            </a:r>
            <a:r>
              <a:rPr lang="en-US" sz="1400" dirty="0">
                <a:latin typeface="Times New Roman" panose="02020603050405020304" pitchFamily="18" charset="0"/>
                <a:cs typeface="Times New Roman" panose="02020603050405020304" pitchFamily="18" charset="0"/>
              </a:rPr>
              <a:t>Day; </a:t>
            </a:r>
          </a:p>
          <a:p>
            <a:pPr marL="0" indent="0" algn="just">
              <a:buNone/>
            </a:pPr>
            <a:endParaRPr lang="en-US" sz="1400" b="1" dirty="0"/>
          </a:p>
          <a:p>
            <a:pPr marL="0" indent="0" algn="just">
              <a:buNone/>
            </a:pPr>
            <a:r>
              <a:rPr lang="en-US" sz="1400" b="1" dirty="0">
                <a:latin typeface="Times New Roman" panose="02020603050405020304" pitchFamily="18" charset="0"/>
                <a:cs typeface="Times New Roman" panose="02020603050405020304" pitchFamily="18" charset="0"/>
              </a:rPr>
              <a:t>Charges per Day out of the operational zone</a:t>
            </a:r>
          </a:p>
          <a:p>
            <a:pPr marL="0" indent="0" algn="just">
              <a:buNone/>
            </a:pPr>
            <a:r>
              <a:rPr lang="en-US" sz="1400" dirty="0">
                <a:latin typeface="Times New Roman" panose="02020603050405020304" pitchFamily="18" charset="0"/>
                <a:cs typeface="Times New Roman" panose="02020603050405020304" pitchFamily="18" charset="0"/>
              </a:rPr>
              <a:t>VEHICLES up to 3.5 tons                                                                                             - </a:t>
            </a:r>
            <a:r>
              <a:rPr lang="sq-AL" sz="1400" dirty="0"/>
              <a:t>100</a:t>
            </a:r>
            <a:r>
              <a:rPr lang="en-US" sz="1400" dirty="0"/>
              <a:t> </a:t>
            </a:r>
            <a:r>
              <a:rPr lang="sq-AL" sz="1400" dirty="0">
                <a:latin typeface="Times New Roman" panose="02020603050405020304" pitchFamily="18" charset="0"/>
                <a:cs typeface="Times New Roman" panose="02020603050405020304" pitchFamily="18" charset="0"/>
              </a:rPr>
              <a:t>Lek/njësi/</a:t>
            </a:r>
            <a:r>
              <a:rPr lang="en-US" sz="1400" dirty="0">
                <a:latin typeface="Times New Roman" panose="02020603050405020304" pitchFamily="18" charset="0"/>
                <a:cs typeface="Times New Roman" panose="02020603050405020304" pitchFamily="18" charset="0"/>
              </a:rPr>
              <a:t>Day; </a:t>
            </a:r>
          </a:p>
          <a:p>
            <a:pPr marL="0" indent="0" algn="just">
              <a:buNone/>
            </a:pPr>
            <a:r>
              <a:rPr lang="en-US" sz="1400" dirty="0">
                <a:latin typeface="Times New Roman" panose="02020603050405020304" pitchFamily="18" charset="0"/>
                <a:cs typeface="Times New Roman" panose="02020603050405020304" pitchFamily="18" charset="0"/>
              </a:rPr>
              <a:t>VEHICLES from 3.5 tons to 7.5 tons                                                                            - 2</a:t>
            </a:r>
            <a:r>
              <a:rPr lang="sq-AL" sz="1400" dirty="0">
                <a:latin typeface="Times New Roman" panose="02020603050405020304" pitchFamily="18" charset="0"/>
                <a:cs typeface="Times New Roman" panose="02020603050405020304" pitchFamily="18" charset="0"/>
              </a:rPr>
              <a:t>00</a:t>
            </a:r>
            <a:r>
              <a:rPr lang="en-US" sz="1400" dirty="0">
                <a:latin typeface="Times New Roman" panose="02020603050405020304" pitchFamily="18" charset="0"/>
                <a:cs typeface="Times New Roman" panose="02020603050405020304" pitchFamily="18" charset="0"/>
              </a:rPr>
              <a:t> </a:t>
            </a:r>
            <a:r>
              <a:rPr lang="sq-AL" sz="1400" dirty="0">
                <a:latin typeface="Times New Roman" panose="02020603050405020304" pitchFamily="18" charset="0"/>
                <a:cs typeface="Times New Roman" panose="02020603050405020304" pitchFamily="18" charset="0"/>
              </a:rPr>
              <a:t>Lek/njësi/</a:t>
            </a:r>
            <a:r>
              <a:rPr lang="en-US" sz="1400" dirty="0">
                <a:latin typeface="Times New Roman" panose="02020603050405020304" pitchFamily="18" charset="0"/>
                <a:cs typeface="Times New Roman" panose="02020603050405020304" pitchFamily="18" charset="0"/>
              </a:rPr>
              <a:t>Day; </a:t>
            </a:r>
          </a:p>
          <a:p>
            <a:pPr marL="0" indent="0" algn="just">
              <a:buNone/>
            </a:pPr>
            <a:r>
              <a:rPr lang="en-US" sz="1400" dirty="0">
                <a:latin typeface="Times New Roman" panose="02020603050405020304" pitchFamily="18" charset="0"/>
                <a:cs typeface="Times New Roman" panose="02020603050405020304" pitchFamily="18" charset="0"/>
              </a:rPr>
              <a:t>VEHICLES over 7.5 tons                                                                                               - 3</a:t>
            </a:r>
            <a:r>
              <a:rPr lang="sq-AL" sz="1400" dirty="0">
                <a:latin typeface="Times New Roman" panose="02020603050405020304" pitchFamily="18" charset="0"/>
                <a:cs typeface="Times New Roman" panose="02020603050405020304" pitchFamily="18" charset="0"/>
              </a:rPr>
              <a:t>00</a:t>
            </a:r>
            <a:r>
              <a:rPr lang="en-US" sz="1400" dirty="0">
                <a:latin typeface="Times New Roman" panose="02020603050405020304" pitchFamily="18" charset="0"/>
                <a:cs typeface="Times New Roman" panose="02020603050405020304" pitchFamily="18" charset="0"/>
              </a:rPr>
              <a:t> </a:t>
            </a:r>
            <a:r>
              <a:rPr lang="sq-AL" sz="1400" dirty="0">
                <a:latin typeface="Times New Roman" panose="02020603050405020304" pitchFamily="18" charset="0"/>
                <a:cs typeface="Times New Roman" panose="02020603050405020304" pitchFamily="18" charset="0"/>
              </a:rPr>
              <a:t>Lek/njësi/</a:t>
            </a:r>
            <a:r>
              <a:rPr lang="en-US" sz="1400" dirty="0">
                <a:latin typeface="Times New Roman" panose="02020603050405020304" pitchFamily="18" charset="0"/>
                <a:cs typeface="Times New Roman" panose="02020603050405020304" pitchFamily="18" charset="0"/>
              </a:rPr>
              <a:t>Day; </a:t>
            </a:r>
          </a:p>
        </p:txBody>
      </p:sp>
      <p:pic>
        <p:nvPicPr>
          <p:cNvPr id="4" name="Picture 3"/>
          <p:cNvPicPr/>
          <p:nvPr/>
        </p:nvPicPr>
        <p:blipFill>
          <a:blip r:embed="rId2"/>
          <a:stretch>
            <a:fillRect/>
          </a:stretch>
        </p:blipFill>
        <p:spPr>
          <a:xfrm>
            <a:off x="1004455" y="573304"/>
            <a:ext cx="1135380" cy="485775"/>
          </a:xfrm>
          <a:prstGeom prst="rect">
            <a:avLst/>
          </a:prstGeom>
        </p:spPr>
      </p:pic>
    </p:spTree>
    <p:extLst>
      <p:ext uri="{BB962C8B-B14F-4D97-AF65-F5344CB8AC3E}">
        <p14:creationId xmlns:p14="http://schemas.microsoft.com/office/powerpoint/2010/main" val="26686638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r-FR" sz="1200" dirty="0">
                <a:latin typeface="Times New Roman" panose="02020603050405020304" pitchFamily="18" charset="0"/>
                <a:cs typeface="Times New Roman" panose="02020603050405020304" pitchFamily="18" charset="0"/>
              </a:rPr>
              <a:t>                                  SHOQERI KONCENSIONARE</a:t>
            </a:r>
            <a:endParaRPr lang="en-US" sz="1200" dirty="0"/>
          </a:p>
        </p:txBody>
      </p:sp>
      <p:sp>
        <p:nvSpPr>
          <p:cNvPr id="3" name="Content Placeholder 2"/>
          <p:cNvSpPr>
            <a:spLocks noGrp="1"/>
          </p:cNvSpPr>
          <p:nvPr>
            <p:ph idx="1"/>
          </p:nvPr>
        </p:nvSpPr>
        <p:spPr>
          <a:xfrm>
            <a:off x="838200" y="1423555"/>
            <a:ext cx="10515600" cy="4753408"/>
          </a:xfrm>
        </p:spPr>
        <p:txBody>
          <a:bodyPr>
            <a:normAutofit fontScale="85000" lnSpcReduction="20000"/>
          </a:bodyPr>
          <a:lstStyle/>
          <a:p>
            <a:pPr marL="0" indent="0">
              <a:buNone/>
            </a:pPr>
            <a:r>
              <a:rPr lang="en-US" dirty="0">
                <a:latin typeface="Times New Roman" panose="02020603050405020304" pitchFamily="18" charset="0"/>
                <a:cs typeface="Times New Roman" panose="02020603050405020304" pitchFamily="18" charset="0"/>
              </a:rPr>
              <a:t>Contents</a:t>
            </a:r>
          </a:p>
          <a:p>
            <a:pPr marL="0" indent="0">
              <a:buNone/>
            </a:pPr>
            <a:r>
              <a:rPr lang="en-US" sz="1400" dirty="0">
                <a:latin typeface="Times New Roman" panose="02020603050405020304" pitchFamily="18" charset="0"/>
                <a:cs typeface="Times New Roman" panose="02020603050405020304" pitchFamily="18" charset="0"/>
              </a:rPr>
              <a:t>Common Tariff Provisions;</a:t>
            </a:r>
          </a:p>
          <a:p>
            <a:pPr marL="0" indent="0">
              <a:buNone/>
            </a:pPr>
            <a:r>
              <a:rPr lang="en-US" sz="1400" dirty="0">
                <a:latin typeface="Times New Roman" panose="02020603050405020304" pitchFamily="18" charset="0"/>
                <a:cs typeface="Times New Roman" panose="02020603050405020304" pitchFamily="18" charset="0"/>
              </a:rPr>
              <a:t>MBM Port &amp; Channel Tariff;</a:t>
            </a:r>
          </a:p>
          <a:p>
            <a:pPr marL="0" indent="0">
              <a:buNone/>
            </a:pPr>
            <a:r>
              <a:rPr lang="en-US" sz="1400" dirty="0">
                <a:latin typeface="Times New Roman" panose="02020603050405020304" pitchFamily="18" charset="0"/>
                <a:cs typeface="Times New Roman" panose="02020603050405020304" pitchFamily="18" charset="0"/>
              </a:rPr>
              <a:t>Bulk Cargo;</a:t>
            </a:r>
          </a:p>
          <a:p>
            <a:pPr marL="0" indent="0">
              <a:buNone/>
            </a:pPr>
            <a:r>
              <a:rPr lang="en-US" sz="1400" dirty="0">
                <a:latin typeface="Times New Roman" panose="02020603050405020304" pitchFamily="18" charset="0"/>
                <a:cs typeface="Times New Roman" panose="02020603050405020304" pitchFamily="18" charset="0"/>
              </a:rPr>
              <a:t>Liquid Cargo;</a:t>
            </a:r>
          </a:p>
          <a:p>
            <a:pPr marL="0" indent="0">
              <a:buNone/>
            </a:pPr>
            <a:r>
              <a:rPr lang="en-US" sz="1400" dirty="0">
                <a:latin typeface="Times New Roman" panose="02020603050405020304" pitchFamily="18" charset="0"/>
                <a:cs typeface="Times New Roman" panose="02020603050405020304" pitchFamily="18" charset="0"/>
              </a:rPr>
              <a:t>General Cargo;</a:t>
            </a:r>
          </a:p>
          <a:p>
            <a:pPr marL="0" indent="0">
              <a:buNone/>
            </a:pPr>
            <a:r>
              <a:rPr lang="en-US" sz="1400" dirty="0">
                <a:latin typeface="Times New Roman" panose="02020603050405020304" pitchFamily="18" charset="0"/>
                <a:cs typeface="Times New Roman" panose="02020603050405020304" pitchFamily="18" charset="0"/>
              </a:rPr>
              <a:t>RO/RO Handling;</a:t>
            </a:r>
          </a:p>
          <a:p>
            <a:pPr marL="0" indent="0">
              <a:buNone/>
            </a:pPr>
            <a:r>
              <a:rPr lang="en-US" sz="1400" dirty="0">
                <a:latin typeface="Times New Roman" panose="02020603050405020304" pitchFamily="18" charset="0"/>
                <a:cs typeface="Times New Roman" panose="02020603050405020304" pitchFamily="18" charset="0"/>
              </a:rPr>
              <a:t>Loading/Discharging Operations for Vehicles or Cargo;</a:t>
            </a:r>
          </a:p>
          <a:p>
            <a:pPr marL="0" indent="0">
              <a:buNone/>
            </a:pPr>
            <a:r>
              <a:rPr lang="en-US" sz="1400" dirty="0">
                <a:latin typeface="Times New Roman" panose="02020603050405020304" pitchFamily="18" charset="0"/>
                <a:cs typeface="Times New Roman" panose="02020603050405020304" pitchFamily="18" charset="0"/>
              </a:rPr>
              <a:t>Storage of General Cargo and Dry Bulk Cargo in Open Area;</a:t>
            </a:r>
          </a:p>
          <a:p>
            <a:pPr marL="0" indent="0">
              <a:buNone/>
            </a:pPr>
            <a:r>
              <a:rPr lang="en-US" sz="1400" dirty="0">
                <a:latin typeface="Times New Roman" panose="02020603050405020304" pitchFamily="18" charset="0"/>
                <a:cs typeface="Times New Roman" panose="02020603050405020304" pitchFamily="18" charset="0"/>
              </a:rPr>
              <a:t>Storing of Wooden Products;</a:t>
            </a:r>
          </a:p>
          <a:p>
            <a:pPr marL="0" indent="0">
              <a:buNone/>
            </a:pPr>
            <a:r>
              <a:rPr lang="en-US" sz="1400" dirty="0">
                <a:latin typeface="Times New Roman" panose="02020603050405020304" pitchFamily="18" charset="0"/>
                <a:cs typeface="Times New Roman" panose="02020603050405020304" pitchFamily="18" charset="0"/>
              </a:rPr>
              <a:t>Storage of Dry Bulk Cargo;</a:t>
            </a:r>
          </a:p>
          <a:p>
            <a:pPr marL="0" indent="0">
              <a:buNone/>
            </a:pPr>
            <a:r>
              <a:rPr lang="en-US" sz="1400" dirty="0">
                <a:latin typeface="Times New Roman" panose="02020603050405020304" pitchFamily="18" charset="0"/>
                <a:cs typeface="Times New Roman" panose="02020603050405020304" pitchFamily="18" charset="0"/>
              </a:rPr>
              <a:t>General Cargo Storage;</a:t>
            </a:r>
          </a:p>
          <a:p>
            <a:pPr marL="0" indent="0">
              <a:buNone/>
            </a:pPr>
            <a:r>
              <a:rPr lang="en-US" sz="1400" dirty="0">
                <a:latin typeface="Times New Roman" panose="02020603050405020304" pitchFamily="18" charset="0"/>
                <a:cs typeface="Times New Roman" panose="02020603050405020304" pitchFamily="18" charset="0"/>
              </a:rPr>
              <a:t>Storage of Grain in Silo;</a:t>
            </a:r>
          </a:p>
          <a:p>
            <a:pPr marL="0" indent="0">
              <a:buNone/>
            </a:pPr>
            <a:r>
              <a:rPr lang="en-US" sz="1400" dirty="0">
                <a:latin typeface="Times New Roman" panose="02020603050405020304" pitchFamily="18" charset="0"/>
                <a:cs typeface="Times New Roman" panose="02020603050405020304" pitchFamily="18" charset="0"/>
              </a:rPr>
              <a:t>Storage of Coal and Cement;</a:t>
            </a:r>
          </a:p>
          <a:p>
            <a:pPr marL="0" indent="0">
              <a:buNone/>
            </a:pPr>
            <a:r>
              <a:rPr lang="en-US" sz="1400" dirty="0">
                <a:latin typeface="Times New Roman" panose="02020603050405020304" pitchFamily="18" charset="0"/>
                <a:cs typeface="Times New Roman" panose="02020603050405020304" pitchFamily="18" charset="0"/>
              </a:rPr>
              <a:t>Hire of MBM Port Resources;</a:t>
            </a:r>
          </a:p>
          <a:p>
            <a:pPr marL="0" indent="0">
              <a:buNone/>
            </a:pPr>
            <a:r>
              <a:rPr lang="en-US" sz="1400" dirty="0">
                <a:latin typeface="Times New Roman" panose="02020603050405020304" pitchFamily="18" charset="0"/>
                <a:cs typeface="Times New Roman" panose="02020603050405020304" pitchFamily="18" charset="0"/>
              </a:rPr>
              <a:t>Tariff for Advertising;</a:t>
            </a:r>
          </a:p>
          <a:p>
            <a:pPr marL="0" indent="0">
              <a:buNone/>
            </a:pPr>
            <a:r>
              <a:rPr lang="en-US" sz="1400" dirty="0">
                <a:latin typeface="Times New Roman" panose="02020603050405020304" pitchFamily="18" charset="0"/>
                <a:cs typeface="Times New Roman" panose="02020603050405020304" pitchFamily="18" charset="0"/>
              </a:rPr>
              <a:t>Car Parking Tariffs;</a:t>
            </a:r>
          </a:p>
          <a:p>
            <a:pPr marL="0" indent="0">
              <a:buNone/>
            </a:pPr>
            <a:r>
              <a:rPr lang="en-US" sz="1400" dirty="0">
                <a:latin typeface="Times New Roman" panose="02020603050405020304" pitchFamily="18" charset="0"/>
                <a:cs typeface="Times New Roman" panose="02020603050405020304" pitchFamily="18" charset="0"/>
              </a:rPr>
              <a:t>Administrative Services.</a:t>
            </a:r>
          </a:p>
          <a:p>
            <a:pPr marL="0" indent="0">
              <a:buNone/>
            </a:pPr>
            <a:endParaRPr lang="en-US" sz="1400" dirty="0">
              <a:latin typeface="Times New Roman" panose="02020603050405020304" pitchFamily="18" charset="0"/>
              <a:cs typeface="Times New Roman" panose="02020603050405020304" pitchFamily="18" charset="0"/>
            </a:endParaRPr>
          </a:p>
          <a:p>
            <a:pPr marL="0" indent="0">
              <a:buNone/>
            </a:pPr>
            <a:endParaRPr lang="en-US" sz="1400" dirty="0">
              <a:latin typeface="Times New Roman" panose="02020603050405020304" pitchFamily="18" charset="0"/>
              <a:cs typeface="Times New Roman" panose="02020603050405020304" pitchFamily="18" charset="0"/>
            </a:endParaRPr>
          </a:p>
          <a:p>
            <a:pPr marL="0" indent="0">
              <a:buNone/>
            </a:pPr>
            <a:endParaRPr lang="en-US" sz="1400" dirty="0">
              <a:latin typeface="Times New Roman" panose="02020603050405020304" pitchFamily="18" charset="0"/>
              <a:cs typeface="Times New Roman" panose="02020603050405020304" pitchFamily="18" charset="0"/>
            </a:endParaRPr>
          </a:p>
          <a:p>
            <a:pPr marL="0" indent="0">
              <a:buNone/>
            </a:pPr>
            <a:endParaRPr lang="en-US" sz="1400" dirty="0">
              <a:latin typeface="Times New Roman" panose="02020603050405020304" pitchFamily="18" charset="0"/>
              <a:cs typeface="Times New Roman" panose="02020603050405020304" pitchFamily="18" charset="0"/>
            </a:endParaRPr>
          </a:p>
          <a:p>
            <a:pPr marL="0" indent="0">
              <a:buNone/>
            </a:pPr>
            <a:endParaRPr lang="en-US" sz="1400" dirty="0">
              <a:latin typeface="Times New Roman" panose="02020603050405020304" pitchFamily="18" charset="0"/>
              <a:cs typeface="Times New Roman" panose="02020603050405020304" pitchFamily="18" charset="0"/>
            </a:endParaRPr>
          </a:p>
          <a:p>
            <a:pPr marL="0" indent="0">
              <a:buNone/>
            </a:pPr>
            <a:endParaRPr lang="en-US" sz="1400" dirty="0">
              <a:latin typeface="Times New Roman" panose="02020603050405020304" pitchFamily="18" charset="0"/>
              <a:cs typeface="Times New Roman" panose="02020603050405020304" pitchFamily="18" charset="0"/>
            </a:endParaRPr>
          </a:p>
          <a:p>
            <a:pPr marL="0" indent="0">
              <a:buNone/>
            </a:pPr>
            <a:endParaRPr lang="en-US" sz="1400" dirty="0">
              <a:latin typeface="Times New Roman" panose="02020603050405020304" pitchFamily="18" charset="0"/>
              <a:cs typeface="Times New Roman" panose="02020603050405020304" pitchFamily="18" charset="0"/>
            </a:endParaRPr>
          </a:p>
          <a:p>
            <a:pPr marL="0" indent="0">
              <a:buNone/>
            </a:pPr>
            <a:endParaRPr lang="en-US" sz="1400" dirty="0">
              <a:latin typeface="Times New Roman" panose="02020603050405020304" pitchFamily="18" charset="0"/>
              <a:cs typeface="Times New Roman" panose="02020603050405020304" pitchFamily="18" charset="0"/>
            </a:endParaRPr>
          </a:p>
          <a:p>
            <a:pPr marL="0" indent="0">
              <a:buNone/>
            </a:pPr>
            <a:endParaRPr lang="en-US" sz="1400" dirty="0">
              <a:latin typeface="Times New Roman" panose="02020603050405020304" pitchFamily="18" charset="0"/>
              <a:cs typeface="Times New Roman" panose="02020603050405020304" pitchFamily="18" charset="0"/>
            </a:endParaRPr>
          </a:p>
          <a:p>
            <a:pPr marL="0" indent="0">
              <a:buNone/>
            </a:pPr>
            <a:endParaRPr lang="en-US" sz="1400" b="1" dirty="0">
              <a:latin typeface="Times New Roman" panose="02020603050405020304" pitchFamily="18" charset="0"/>
              <a:cs typeface="Times New Roman" panose="02020603050405020304" pitchFamily="18" charset="0"/>
            </a:endParaRPr>
          </a:p>
          <a:p>
            <a:pPr marL="0" indent="0">
              <a:buNone/>
            </a:pPr>
            <a:endParaRPr lang="en-US" sz="1400" dirty="0">
              <a:latin typeface="Times New Roman" panose="02020603050405020304" pitchFamily="18" charset="0"/>
              <a:cs typeface="Times New Roman" panose="02020603050405020304" pitchFamily="18" charset="0"/>
            </a:endParaRPr>
          </a:p>
          <a:p>
            <a:pPr marL="0" indent="0">
              <a:buNone/>
            </a:pPr>
            <a:endParaRPr lang="en-US" sz="1400" dirty="0">
              <a:latin typeface="Times New Roman" panose="02020603050405020304" pitchFamily="18" charset="0"/>
              <a:cs typeface="Times New Roman" panose="02020603050405020304" pitchFamily="18" charset="0"/>
            </a:endParaRPr>
          </a:p>
          <a:p>
            <a:pPr marL="0" indent="0">
              <a:buNone/>
            </a:pPr>
            <a:endParaRPr lang="en-US" sz="1400" dirty="0">
              <a:latin typeface="Times New Roman" panose="02020603050405020304" pitchFamily="18" charset="0"/>
              <a:cs typeface="Times New Roman" panose="02020603050405020304" pitchFamily="18" charset="0"/>
            </a:endParaRPr>
          </a:p>
          <a:p>
            <a:pPr marL="0" indent="0">
              <a:buNone/>
            </a:pPr>
            <a:endParaRPr lang="en-US" sz="1400" dirty="0">
              <a:latin typeface="Times New Roman" panose="02020603050405020304" pitchFamily="18" charset="0"/>
              <a:cs typeface="Times New Roman" panose="02020603050405020304" pitchFamily="18" charset="0"/>
            </a:endParaRPr>
          </a:p>
          <a:p>
            <a:pPr marL="0" indent="0">
              <a:buNone/>
            </a:pPr>
            <a:endParaRPr lang="en-US" sz="1400" dirty="0">
              <a:latin typeface="Times New Roman" panose="02020603050405020304" pitchFamily="18" charset="0"/>
              <a:cs typeface="Times New Roman" panose="02020603050405020304" pitchFamily="18" charset="0"/>
            </a:endParaRPr>
          </a:p>
        </p:txBody>
      </p:sp>
      <p:pic>
        <p:nvPicPr>
          <p:cNvPr id="5" name="Picture 4"/>
          <p:cNvPicPr/>
          <p:nvPr/>
        </p:nvPicPr>
        <p:blipFill>
          <a:blip r:embed="rId2"/>
          <a:stretch>
            <a:fillRect/>
          </a:stretch>
        </p:blipFill>
        <p:spPr>
          <a:xfrm>
            <a:off x="1039437" y="542131"/>
            <a:ext cx="1135380" cy="485775"/>
          </a:xfrm>
          <a:prstGeom prst="rect">
            <a:avLst/>
          </a:prstGeom>
        </p:spPr>
      </p:pic>
    </p:spTree>
    <p:extLst>
      <p:ext uri="{BB962C8B-B14F-4D97-AF65-F5344CB8AC3E}">
        <p14:creationId xmlns:p14="http://schemas.microsoft.com/office/powerpoint/2010/main" val="10087768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fr-FR" sz="1400" dirty="0">
                <a:latin typeface="Times New Roman" panose="02020603050405020304" pitchFamily="18" charset="0"/>
                <a:cs typeface="Times New Roman" panose="02020603050405020304" pitchFamily="18" charset="0"/>
              </a:rPr>
              <a:t>                            SHOQERI KONCENSIONARE</a:t>
            </a:r>
            <a:endParaRPr lang="en-US" sz="1400" dirty="0"/>
          </a:p>
        </p:txBody>
      </p:sp>
      <p:sp>
        <p:nvSpPr>
          <p:cNvPr id="3" name="Content Placeholder 2"/>
          <p:cNvSpPr>
            <a:spLocks noGrp="1"/>
          </p:cNvSpPr>
          <p:nvPr>
            <p:ph idx="1"/>
          </p:nvPr>
        </p:nvSpPr>
        <p:spPr/>
        <p:txBody>
          <a:bodyPr>
            <a:normAutofit/>
          </a:bodyPr>
          <a:lstStyle/>
          <a:p>
            <a:pPr marL="0" indent="0">
              <a:buNone/>
            </a:pPr>
            <a:r>
              <a:rPr lang="en-US" sz="1400" b="1" dirty="0">
                <a:latin typeface="Times New Roman" panose="02020603050405020304" pitchFamily="18" charset="0"/>
                <a:cs typeface="Times New Roman" panose="02020603050405020304" pitchFamily="18" charset="0"/>
              </a:rPr>
              <a:t>Charges per Hour for vehicles parking at the authorized places</a:t>
            </a:r>
          </a:p>
          <a:p>
            <a:pPr marL="0" indent="0">
              <a:buNone/>
            </a:pPr>
            <a:endParaRPr lang="en-US" sz="1400" b="1" dirty="0">
              <a:latin typeface="Times New Roman" panose="02020603050405020304" pitchFamily="18" charset="0"/>
              <a:cs typeface="Times New Roman" panose="02020603050405020304" pitchFamily="18" charset="0"/>
            </a:endParaRPr>
          </a:p>
          <a:p>
            <a:pPr marL="0" indent="0" algn="just">
              <a:buNone/>
            </a:pPr>
            <a:r>
              <a:rPr lang="en-US" sz="1400" dirty="0">
                <a:latin typeface="Times New Roman" panose="02020603050405020304" pitchFamily="18" charset="0"/>
                <a:cs typeface="Times New Roman" panose="02020603050405020304" pitchFamily="18" charset="0"/>
              </a:rPr>
              <a:t>VEHICLES for transport of people/goods                                                                      - 50 </a:t>
            </a:r>
            <a:r>
              <a:rPr lang="sq-AL" sz="1400" dirty="0">
                <a:latin typeface="Times New Roman" panose="02020603050405020304" pitchFamily="18" charset="0"/>
                <a:cs typeface="Times New Roman" panose="02020603050405020304" pitchFamily="18" charset="0"/>
              </a:rPr>
              <a:t>Lek/</a:t>
            </a:r>
            <a:r>
              <a:rPr lang="en-US" sz="1400" dirty="0">
                <a:latin typeface="Times New Roman" panose="02020603050405020304" pitchFamily="18" charset="0"/>
                <a:cs typeface="Times New Roman" panose="02020603050405020304" pitchFamily="18" charset="0"/>
              </a:rPr>
              <a:t>piece</a:t>
            </a:r>
            <a:r>
              <a:rPr lang="sq-AL" sz="1400" dirty="0">
                <a:latin typeface="Times New Roman" panose="02020603050405020304" pitchFamily="18" charset="0"/>
                <a:cs typeface="Times New Roman" panose="02020603050405020304" pitchFamily="18" charset="0"/>
              </a:rPr>
              <a:t>/</a:t>
            </a:r>
            <a:r>
              <a:rPr lang="en-US" sz="1400" dirty="0">
                <a:latin typeface="Times New Roman" panose="02020603050405020304" pitchFamily="18" charset="0"/>
                <a:cs typeface="Times New Roman" panose="02020603050405020304" pitchFamily="18" charset="0"/>
              </a:rPr>
              <a:t>Hour;</a:t>
            </a:r>
          </a:p>
          <a:p>
            <a:pPr marL="0" indent="0" algn="just">
              <a:buNone/>
            </a:pPr>
            <a:endParaRPr lang="en-US" sz="1400" dirty="0">
              <a:latin typeface="Times New Roman" panose="02020603050405020304" pitchFamily="18" charset="0"/>
              <a:cs typeface="Times New Roman" panose="02020603050405020304" pitchFamily="18" charset="0"/>
            </a:endParaRPr>
          </a:p>
          <a:p>
            <a:pPr marL="0" indent="0" algn="just">
              <a:buNone/>
            </a:pPr>
            <a:r>
              <a:rPr lang="en-US" sz="1400" b="1" dirty="0">
                <a:latin typeface="Times New Roman" panose="02020603050405020304" pitchFamily="18" charset="0"/>
                <a:cs typeface="Times New Roman" panose="02020603050405020304" pitchFamily="18" charset="0"/>
              </a:rPr>
              <a:t>Charges for Entrance to the MBM Port</a:t>
            </a:r>
          </a:p>
          <a:p>
            <a:pPr marL="0" indent="0" algn="just">
              <a:buNone/>
            </a:pPr>
            <a:r>
              <a:rPr lang="en-US" sz="1400" dirty="0">
                <a:latin typeface="Times New Roman" panose="02020603050405020304" pitchFamily="18" charset="0"/>
                <a:cs typeface="Times New Roman" panose="02020603050405020304" pitchFamily="18" charset="0"/>
              </a:rPr>
              <a:t>VEHICLES up to 3.5 tons                                                                                               - 7.200 </a:t>
            </a:r>
            <a:r>
              <a:rPr lang="sq-AL" sz="1400" dirty="0">
                <a:latin typeface="Times New Roman" panose="02020603050405020304" pitchFamily="18" charset="0"/>
                <a:cs typeface="Times New Roman" panose="02020603050405020304" pitchFamily="18" charset="0"/>
              </a:rPr>
              <a:t>L</a:t>
            </a:r>
            <a:r>
              <a:rPr lang="en-US" sz="1400" dirty="0" err="1">
                <a:latin typeface="Times New Roman" panose="02020603050405020304" pitchFamily="18" charset="0"/>
                <a:cs typeface="Times New Roman" panose="02020603050405020304" pitchFamily="18" charset="0"/>
              </a:rPr>
              <a:t>ek</a:t>
            </a:r>
            <a:r>
              <a:rPr lang="en-US" sz="1400" dirty="0">
                <a:latin typeface="Times New Roman" panose="02020603050405020304" pitchFamily="18" charset="0"/>
                <a:cs typeface="Times New Roman" panose="02020603050405020304" pitchFamily="18" charset="0"/>
              </a:rPr>
              <a:t>//Piece/Year;</a:t>
            </a:r>
          </a:p>
          <a:p>
            <a:pPr marL="0" indent="0" algn="just">
              <a:buNone/>
            </a:pPr>
            <a:r>
              <a:rPr lang="en-US" sz="1400" dirty="0">
                <a:latin typeface="Times New Roman" panose="02020603050405020304" pitchFamily="18" charset="0"/>
                <a:cs typeface="Times New Roman" panose="02020603050405020304" pitchFamily="18" charset="0"/>
              </a:rPr>
              <a:t>VEHICLES from 3.5 tons to 7.5 tons                                                                             - 150 </a:t>
            </a:r>
            <a:r>
              <a:rPr lang="sq-AL" sz="1400" dirty="0">
                <a:latin typeface="Times New Roman" panose="02020603050405020304" pitchFamily="18" charset="0"/>
                <a:cs typeface="Times New Roman" panose="02020603050405020304" pitchFamily="18" charset="0"/>
              </a:rPr>
              <a:t>L</a:t>
            </a:r>
            <a:r>
              <a:rPr lang="en-US" sz="1400" dirty="0" err="1">
                <a:latin typeface="Times New Roman" panose="02020603050405020304" pitchFamily="18" charset="0"/>
                <a:cs typeface="Times New Roman" panose="02020603050405020304" pitchFamily="18" charset="0"/>
              </a:rPr>
              <a:t>ek</a:t>
            </a:r>
            <a:r>
              <a:rPr lang="en-US" sz="1400" dirty="0">
                <a:latin typeface="Times New Roman" panose="02020603050405020304" pitchFamily="18" charset="0"/>
                <a:cs typeface="Times New Roman" panose="02020603050405020304" pitchFamily="18" charset="0"/>
              </a:rPr>
              <a:t>//Piece;</a:t>
            </a:r>
          </a:p>
          <a:p>
            <a:pPr marL="0" indent="0" algn="just">
              <a:buNone/>
            </a:pPr>
            <a:r>
              <a:rPr lang="en-US" sz="1400" dirty="0">
                <a:latin typeface="Times New Roman" panose="02020603050405020304" pitchFamily="18" charset="0"/>
                <a:cs typeface="Times New Roman" panose="02020603050405020304" pitchFamily="18" charset="0"/>
              </a:rPr>
              <a:t>VEHICLES over 7.5 tons                                                                                                - </a:t>
            </a:r>
            <a:r>
              <a:rPr lang="en-US" sz="1400" dirty="0"/>
              <a:t>25</a:t>
            </a:r>
            <a:r>
              <a:rPr lang="sq-AL" sz="1400" dirty="0"/>
              <a:t>0</a:t>
            </a:r>
            <a:r>
              <a:rPr lang="sq-AL" sz="1400" dirty="0">
                <a:latin typeface="Times New Roman" panose="02020603050405020304" pitchFamily="18" charset="0"/>
                <a:cs typeface="Times New Roman" panose="02020603050405020304" pitchFamily="18" charset="0"/>
              </a:rPr>
              <a:t> L</a:t>
            </a:r>
            <a:r>
              <a:rPr lang="en-US" sz="1400" dirty="0" err="1">
                <a:latin typeface="Times New Roman" panose="02020603050405020304" pitchFamily="18" charset="0"/>
                <a:cs typeface="Times New Roman" panose="02020603050405020304" pitchFamily="18" charset="0"/>
              </a:rPr>
              <a:t>ek</a:t>
            </a:r>
            <a:r>
              <a:rPr lang="en-US" sz="1400" dirty="0">
                <a:latin typeface="Times New Roman" panose="02020603050405020304" pitchFamily="18" charset="0"/>
                <a:cs typeface="Times New Roman" panose="02020603050405020304" pitchFamily="18" charset="0"/>
              </a:rPr>
              <a:t>//Piece; </a:t>
            </a:r>
          </a:p>
          <a:p>
            <a:pPr marL="0" indent="0" algn="just">
              <a:buNone/>
            </a:pPr>
            <a:r>
              <a:rPr lang="en-US" sz="1400" dirty="0">
                <a:latin typeface="Times New Roman" panose="02020603050405020304" pitchFamily="18" charset="0"/>
                <a:cs typeface="Times New Roman" panose="02020603050405020304" pitchFamily="18" charset="0"/>
              </a:rPr>
              <a:t>ENTRANCE of person                                                                                                    - 500 person/Year;</a:t>
            </a:r>
          </a:p>
          <a:p>
            <a:pPr marL="0" indent="0" algn="just">
              <a:buNone/>
            </a:pPr>
            <a:r>
              <a:rPr lang="en-US" sz="1400" dirty="0">
                <a:latin typeface="Times New Roman" panose="02020603050405020304" pitchFamily="18" charset="0"/>
                <a:cs typeface="Times New Roman" panose="02020603050405020304" pitchFamily="18" charset="0"/>
              </a:rPr>
              <a:t>TEMPORARY vehicle Entry Permission                                                                        -  </a:t>
            </a:r>
            <a:r>
              <a:rPr lang="en-US" sz="1400" dirty="0"/>
              <a:t>20</a:t>
            </a:r>
            <a:r>
              <a:rPr lang="sq-AL" sz="1400" dirty="0"/>
              <a:t>0</a:t>
            </a:r>
            <a:r>
              <a:rPr lang="sq-AL" sz="1400" dirty="0">
                <a:latin typeface="Times New Roman" panose="02020603050405020304" pitchFamily="18" charset="0"/>
                <a:cs typeface="Times New Roman" panose="02020603050405020304" pitchFamily="18" charset="0"/>
              </a:rPr>
              <a:t> L</a:t>
            </a:r>
            <a:r>
              <a:rPr lang="en-US" sz="1400" dirty="0" err="1">
                <a:latin typeface="Times New Roman" panose="02020603050405020304" pitchFamily="18" charset="0"/>
                <a:cs typeface="Times New Roman" panose="02020603050405020304" pitchFamily="18" charset="0"/>
              </a:rPr>
              <a:t>ek</a:t>
            </a:r>
            <a:r>
              <a:rPr lang="en-US" sz="1400" dirty="0">
                <a:latin typeface="Times New Roman" panose="02020603050405020304" pitchFamily="18" charset="0"/>
                <a:cs typeface="Times New Roman" panose="02020603050405020304" pitchFamily="18" charset="0"/>
              </a:rPr>
              <a:t>//Piece;</a:t>
            </a:r>
          </a:p>
          <a:p>
            <a:pPr marL="0" indent="0" algn="just">
              <a:buNone/>
            </a:pPr>
            <a:r>
              <a:rPr lang="en-US" sz="1400" dirty="0">
                <a:latin typeface="Times New Roman" panose="02020603050405020304" pitchFamily="18" charset="0"/>
                <a:cs typeface="Times New Roman" panose="02020603050405020304" pitchFamily="18" charset="0"/>
              </a:rPr>
              <a:t>TRAIN with wagon                                                                                                          - 500 </a:t>
            </a:r>
            <a:r>
              <a:rPr lang="en-US" sz="1400" dirty="0" err="1">
                <a:latin typeface="Times New Roman" panose="02020603050405020304" pitchFamily="18" charset="0"/>
                <a:cs typeface="Times New Roman" panose="02020603050405020304" pitchFamily="18" charset="0"/>
              </a:rPr>
              <a:t>Lek</a:t>
            </a:r>
            <a:r>
              <a:rPr lang="en-US" sz="1400" dirty="0">
                <a:latin typeface="Times New Roman" panose="02020603050405020304" pitchFamily="18" charset="0"/>
                <a:cs typeface="Times New Roman" panose="02020603050405020304" pitchFamily="18" charset="0"/>
              </a:rPr>
              <a:t>/Wagon/Entry;</a:t>
            </a:r>
          </a:p>
          <a:p>
            <a:pPr marL="0" indent="0" algn="just">
              <a:buNone/>
            </a:pPr>
            <a:r>
              <a:rPr lang="en-US" sz="1400" dirty="0">
                <a:latin typeface="Times New Roman" panose="02020603050405020304" pitchFamily="18" charset="0"/>
                <a:cs typeface="Times New Roman" panose="02020603050405020304" pitchFamily="18" charset="0"/>
              </a:rPr>
              <a:t>WEIGHTING of vehicle                                                                                                  - 400 </a:t>
            </a:r>
            <a:r>
              <a:rPr lang="en-US" sz="1400" dirty="0" err="1">
                <a:latin typeface="Times New Roman" panose="02020603050405020304" pitchFamily="18" charset="0"/>
                <a:cs typeface="Times New Roman" panose="02020603050405020304" pitchFamily="18" charset="0"/>
              </a:rPr>
              <a:t>Lek</a:t>
            </a:r>
            <a:r>
              <a:rPr lang="en-US" sz="1400" dirty="0">
                <a:latin typeface="Times New Roman" panose="02020603050405020304" pitchFamily="18" charset="0"/>
                <a:cs typeface="Times New Roman" panose="02020603050405020304" pitchFamily="18" charset="0"/>
              </a:rPr>
              <a:t>/Piece.</a:t>
            </a:r>
          </a:p>
          <a:p>
            <a:pPr marL="0" indent="0" algn="just">
              <a:buNone/>
            </a:pPr>
            <a:endParaRPr lang="en-US" sz="1400" dirty="0">
              <a:latin typeface="Times New Roman" panose="02020603050405020304" pitchFamily="18" charset="0"/>
              <a:cs typeface="Times New Roman" panose="02020603050405020304" pitchFamily="18" charset="0"/>
            </a:endParaRPr>
          </a:p>
          <a:p>
            <a:pPr marL="0" indent="0" algn="just">
              <a:buNone/>
            </a:pPr>
            <a:endParaRPr lang="en-US" sz="1400" b="1" dirty="0"/>
          </a:p>
          <a:p>
            <a:pPr marL="0" indent="0" algn="just">
              <a:buNone/>
            </a:pPr>
            <a:endParaRPr lang="en-US" sz="1400" dirty="0">
              <a:latin typeface="Times New Roman" panose="02020603050405020304" pitchFamily="18" charset="0"/>
              <a:cs typeface="Times New Roman" panose="02020603050405020304" pitchFamily="18" charset="0"/>
            </a:endParaRPr>
          </a:p>
        </p:txBody>
      </p:sp>
      <p:pic>
        <p:nvPicPr>
          <p:cNvPr id="4" name="Picture 3"/>
          <p:cNvPicPr/>
          <p:nvPr/>
        </p:nvPicPr>
        <p:blipFill>
          <a:blip r:embed="rId2"/>
          <a:stretch>
            <a:fillRect/>
          </a:stretch>
        </p:blipFill>
        <p:spPr>
          <a:xfrm>
            <a:off x="1004455" y="573304"/>
            <a:ext cx="1135380" cy="485775"/>
          </a:xfrm>
          <a:prstGeom prst="rect">
            <a:avLst/>
          </a:prstGeom>
        </p:spPr>
      </p:pic>
    </p:spTree>
    <p:extLst>
      <p:ext uri="{BB962C8B-B14F-4D97-AF65-F5344CB8AC3E}">
        <p14:creationId xmlns:p14="http://schemas.microsoft.com/office/powerpoint/2010/main" val="16507972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r-FR" sz="1400" dirty="0">
                <a:latin typeface="Times New Roman" panose="02020603050405020304" pitchFamily="18" charset="0"/>
                <a:cs typeface="Times New Roman" panose="02020603050405020304" pitchFamily="18" charset="0"/>
              </a:rPr>
              <a:t>                             SHOQERI KONCENSIONARE</a:t>
            </a:r>
            <a:endParaRPr lang="en-US" sz="1400" dirty="0"/>
          </a:p>
        </p:txBody>
      </p:sp>
      <p:sp>
        <p:nvSpPr>
          <p:cNvPr id="3" name="Content Placeholder 2"/>
          <p:cNvSpPr>
            <a:spLocks noGrp="1"/>
          </p:cNvSpPr>
          <p:nvPr>
            <p:ph idx="1"/>
          </p:nvPr>
        </p:nvSpPr>
        <p:spPr/>
        <p:txBody>
          <a:bodyPr>
            <a:normAutofit/>
          </a:bodyPr>
          <a:lstStyle/>
          <a:p>
            <a:pPr marL="0" indent="0" algn="just">
              <a:buNone/>
            </a:pPr>
            <a:r>
              <a:rPr lang="en-US" sz="1400" b="1" dirty="0">
                <a:latin typeface="Times New Roman" panose="02020603050405020304" pitchFamily="18" charset="0"/>
                <a:cs typeface="Times New Roman" panose="02020603050405020304" pitchFamily="18" charset="0"/>
              </a:rPr>
              <a:t>Administrative Services</a:t>
            </a:r>
          </a:p>
          <a:p>
            <a:pPr marL="0" indent="0" algn="just">
              <a:buNone/>
            </a:pPr>
            <a:endParaRPr lang="en-US" sz="1400" dirty="0"/>
          </a:p>
          <a:p>
            <a:pPr marL="0" indent="0" algn="just">
              <a:buNone/>
            </a:pPr>
            <a:r>
              <a:rPr lang="en-US" sz="1400" dirty="0">
                <a:latin typeface="Times New Roman" panose="02020603050405020304" pitchFamily="18" charset="0"/>
                <a:cs typeface="Times New Roman" panose="02020603050405020304" pitchFamily="18" charset="0"/>
              </a:rPr>
              <a:t>COPY OF PAPERS to represent at the Customs Administration                                                           - 10 </a:t>
            </a:r>
            <a:r>
              <a:rPr lang="en-US" sz="1400" dirty="0" err="1">
                <a:latin typeface="Times New Roman" panose="02020603050405020304" pitchFamily="18" charset="0"/>
                <a:cs typeface="Times New Roman" panose="02020603050405020304" pitchFamily="18" charset="0"/>
              </a:rPr>
              <a:t>Lek</a:t>
            </a:r>
            <a:r>
              <a:rPr lang="en-US" sz="1400" dirty="0">
                <a:latin typeface="Times New Roman" panose="02020603050405020304" pitchFamily="18" charset="0"/>
                <a:cs typeface="Times New Roman" panose="02020603050405020304" pitchFamily="18" charset="0"/>
              </a:rPr>
              <a:t>/Piece;</a:t>
            </a:r>
          </a:p>
          <a:p>
            <a:pPr marL="0" indent="0" algn="just">
              <a:buNone/>
            </a:pPr>
            <a:r>
              <a:rPr lang="en-US" sz="1400" dirty="0">
                <a:latin typeface="Times New Roman" panose="02020603050405020304" pitchFamily="18" charset="0"/>
                <a:cs typeface="Times New Roman" panose="02020603050405020304" pitchFamily="18" charset="0"/>
              </a:rPr>
              <a:t>COPY OF other documents                                                                                                                    - four pieces/ 50 </a:t>
            </a:r>
            <a:r>
              <a:rPr lang="en-US" sz="1400" dirty="0" err="1">
                <a:latin typeface="Times New Roman" panose="02020603050405020304" pitchFamily="18" charset="0"/>
                <a:cs typeface="Times New Roman" panose="02020603050405020304" pitchFamily="18" charset="0"/>
              </a:rPr>
              <a:t>L</a:t>
            </a:r>
            <a:r>
              <a:rPr lang="en-US" sz="1400">
                <a:latin typeface="Times New Roman" panose="02020603050405020304" pitchFamily="18" charset="0"/>
                <a:cs typeface="Times New Roman" panose="02020603050405020304" pitchFamily="18" charset="0"/>
              </a:rPr>
              <a:t>ek</a:t>
            </a:r>
            <a:r>
              <a:rPr lang="en-US" sz="1400" dirty="0">
                <a:latin typeface="Times New Roman" panose="02020603050405020304" pitchFamily="18" charset="0"/>
                <a:cs typeface="Times New Roman" panose="02020603050405020304" pitchFamily="18" charset="0"/>
              </a:rPr>
              <a:t>;</a:t>
            </a:r>
          </a:p>
          <a:p>
            <a:pPr marL="0" indent="0" algn="just">
              <a:buNone/>
            </a:pPr>
            <a:endParaRPr lang="en-US" sz="1400" dirty="0">
              <a:latin typeface="Times New Roman" panose="02020603050405020304" pitchFamily="18" charset="0"/>
              <a:cs typeface="Times New Roman" panose="02020603050405020304" pitchFamily="18" charset="0"/>
            </a:endParaRPr>
          </a:p>
          <a:p>
            <a:pPr marL="0" indent="0" algn="just">
              <a:buNone/>
            </a:pPr>
            <a:r>
              <a:rPr lang="en-US" sz="1400" b="1" dirty="0">
                <a:latin typeface="Times New Roman" panose="02020603050405020304" pitchFamily="18" charset="0"/>
                <a:cs typeface="Times New Roman" panose="02020603050405020304" pitchFamily="18" charset="0"/>
              </a:rPr>
              <a:t>Other Services</a:t>
            </a:r>
          </a:p>
          <a:p>
            <a:pPr marL="0" indent="0" algn="just">
              <a:buNone/>
            </a:pPr>
            <a:endParaRPr lang="en-US" sz="1400" b="1" dirty="0">
              <a:latin typeface="Times New Roman" panose="02020603050405020304" pitchFamily="18" charset="0"/>
              <a:cs typeface="Times New Roman" panose="02020603050405020304" pitchFamily="18" charset="0"/>
            </a:endParaRPr>
          </a:p>
          <a:p>
            <a:pPr marL="0" indent="0" algn="just">
              <a:buNone/>
            </a:pPr>
            <a:r>
              <a:rPr lang="en-US" sz="1400" dirty="0">
                <a:latin typeface="Times New Roman" panose="02020603050405020304" pitchFamily="18" charset="0"/>
                <a:cs typeface="Times New Roman" panose="02020603050405020304" pitchFamily="18" charset="0"/>
              </a:rPr>
              <a:t>CLEANING of the Vessel hold up to 2.500 GT                                                                                      - 240 </a:t>
            </a:r>
            <a:r>
              <a:rPr lang="en-US" sz="1400" dirty="0" err="1">
                <a:latin typeface="Times New Roman" panose="02020603050405020304" pitchFamily="18" charset="0"/>
                <a:cs typeface="Times New Roman" panose="02020603050405020304" pitchFamily="18" charset="0"/>
              </a:rPr>
              <a:t>Eur</a:t>
            </a:r>
            <a:r>
              <a:rPr lang="en-US" sz="1400" dirty="0">
                <a:latin typeface="Times New Roman" panose="02020603050405020304" pitchFamily="18" charset="0"/>
                <a:cs typeface="Times New Roman" panose="02020603050405020304" pitchFamily="18" charset="0"/>
              </a:rPr>
              <a:t>;</a:t>
            </a:r>
          </a:p>
          <a:p>
            <a:pPr marL="0" indent="0" algn="just">
              <a:buNone/>
            </a:pPr>
            <a:r>
              <a:rPr lang="en-US" sz="1400" dirty="0">
                <a:latin typeface="Times New Roman" panose="02020603050405020304" pitchFamily="18" charset="0"/>
                <a:cs typeface="Times New Roman" panose="02020603050405020304" pitchFamily="18" charset="0"/>
              </a:rPr>
              <a:t>CLEANING of the Vessel hold from 2.501 to 5.000 GT                                                                         - 350 </a:t>
            </a:r>
            <a:r>
              <a:rPr lang="en-US" sz="1400" dirty="0" err="1">
                <a:latin typeface="Times New Roman" panose="02020603050405020304" pitchFamily="18" charset="0"/>
                <a:cs typeface="Times New Roman" panose="02020603050405020304" pitchFamily="18" charset="0"/>
              </a:rPr>
              <a:t>Eur</a:t>
            </a:r>
            <a:r>
              <a:rPr lang="en-US" sz="1400" dirty="0">
                <a:latin typeface="Times New Roman" panose="02020603050405020304" pitchFamily="18" charset="0"/>
                <a:cs typeface="Times New Roman" panose="02020603050405020304" pitchFamily="18" charset="0"/>
              </a:rPr>
              <a:t>;</a:t>
            </a:r>
          </a:p>
          <a:p>
            <a:pPr marL="0" indent="0" algn="just">
              <a:buNone/>
            </a:pPr>
            <a:r>
              <a:rPr lang="en-US" sz="1400" dirty="0">
                <a:latin typeface="Times New Roman" panose="02020603050405020304" pitchFamily="18" charset="0"/>
                <a:cs typeface="Times New Roman" panose="02020603050405020304" pitchFamily="18" charset="0"/>
              </a:rPr>
              <a:t>CLEANING of the Vessel hold from 5.001 to 10.000 GT                                                                       - 400 </a:t>
            </a:r>
            <a:r>
              <a:rPr lang="en-US" sz="1400" dirty="0" err="1">
                <a:latin typeface="Times New Roman" panose="02020603050405020304" pitchFamily="18" charset="0"/>
                <a:cs typeface="Times New Roman" panose="02020603050405020304" pitchFamily="18" charset="0"/>
              </a:rPr>
              <a:t>Eur</a:t>
            </a:r>
            <a:r>
              <a:rPr lang="en-US" sz="1400" dirty="0">
                <a:latin typeface="Times New Roman" panose="02020603050405020304" pitchFamily="18" charset="0"/>
                <a:cs typeface="Times New Roman" panose="02020603050405020304" pitchFamily="18" charset="0"/>
              </a:rPr>
              <a:t>;</a:t>
            </a:r>
          </a:p>
          <a:p>
            <a:pPr marL="0" indent="0" algn="just">
              <a:buNone/>
            </a:pPr>
            <a:r>
              <a:rPr lang="en-US" sz="1400" dirty="0">
                <a:latin typeface="Times New Roman" panose="02020603050405020304" pitchFamily="18" charset="0"/>
                <a:cs typeface="Times New Roman" panose="02020603050405020304" pitchFamily="18" charset="0"/>
              </a:rPr>
              <a:t>CLEANING of the Vessel hold over to 10.001 GT                                                                                  - 450 </a:t>
            </a:r>
            <a:r>
              <a:rPr lang="en-US" sz="1400" dirty="0" err="1">
                <a:latin typeface="Times New Roman" panose="02020603050405020304" pitchFamily="18" charset="0"/>
                <a:cs typeface="Times New Roman" panose="02020603050405020304" pitchFamily="18" charset="0"/>
              </a:rPr>
              <a:t>Eur</a:t>
            </a:r>
            <a:r>
              <a:rPr lang="en-US" sz="1400" dirty="0">
                <a:latin typeface="Times New Roman" panose="02020603050405020304" pitchFamily="18" charset="0"/>
                <a:cs typeface="Times New Roman" panose="02020603050405020304" pitchFamily="18" charset="0"/>
              </a:rPr>
              <a:t>;</a:t>
            </a:r>
          </a:p>
          <a:p>
            <a:pPr marL="0" indent="0" algn="just">
              <a:buNone/>
            </a:pPr>
            <a:endParaRPr lang="en-US" sz="1400" dirty="0">
              <a:latin typeface="Times New Roman" panose="02020603050405020304" pitchFamily="18" charset="0"/>
              <a:cs typeface="Times New Roman" panose="02020603050405020304" pitchFamily="18" charset="0"/>
            </a:endParaRPr>
          </a:p>
          <a:p>
            <a:pPr marL="0" indent="0" algn="just">
              <a:buNone/>
            </a:pPr>
            <a:endParaRPr lang="en-US" sz="1400" dirty="0">
              <a:latin typeface="Times New Roman" panose="02020603050405020304" pitchFamily="18" charset="0"/>
              <a:cs typeface="Times New Roman" panose="02020603050405020304" pitchFamily="18" charset="0"/>
            </a:endParaRPr>
          </a:p>
          <a:p>
            <a:pPr marL="0" indent="0" algn="just">
              <a:buNone/>
            </a:pPr>
            <a:endParaRPr lang="en-US" sz="1400" dirty="0">
              <a:latin typeface="Times New Roman" panose="02020603050405020304" pitchFamily="18" charset="0"/>
              <a:cs typeface="Times New Roman" panose="02020603050405020304" pitchFamily="18" charset="0"/>
            </a:endParaRPr>
          </a:p>
        </p:txBody>
      </p:sp>
      <p:pic>
        <p:nvPicPr>
          <p:cNvPr id="4" name="Picture 3"/>
          <p:cNvPicPr/>
          <p:nvPr/>
        </p:nvPicPr>
        <p:blipFill>
          <a:blip r:embed="rId2"/>
          <a:stretch>
            <a:fillRect/>
          </a:stretch>
        </p:blipFill>
        <p:spPr>
          <a:xfrm>
            <a:off x="1004455" y="573304"/>
            <a:ext cx="1135380" cy="485775"/>
          </a:xfrm>
          <a:prstGeom prst="rect">
            <a:avLst/>
          </a:prstGeom>
        </p:spPr>
      </p:pic>
    </p:spTree>
    <p:extLst>
      <p:ext uri="{BB962C8B-B14F-4D97-AF65-F5344CB8AC3E}">
        <p14:creationId xmlns:p14="http://schemas.microsoft.com/office/powerpoint/2010/main" val="7990687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r-FR" sz="1200" dirty="0">
                <a:latin typeface="Times New Roman" panose="02020603050405020304" pitchFamily="18" charset="0"/>
                <a:cs typeface="Times New Roman" panose="02020603050405020304" pitchFamily="18" charset="0"/>
              </a:rPr>
              <a:t>                                  SHOQERI KONCENSIONARE</a:t>
            </a:r>
            <a:endParaRPr lang="en-US" sz="1200" dirty="0"/>
          </a:p>
        </p:txBody>
      </p:sp>
      <p:sp>
        <p:nvSpPr>
          <p:cNvPr id="3" name="Content Placeholder 2"/>
          <p:cNvSpPr>
            <a:spLocks noGrp="1"/>
          </p:cNvSpPr>
          <p:nvPr>
            <p:ph idx="1"/>
          </p:nvPr>
        </p:nvSpPr>
        <p:spPr/>
        <p:txBody>
          <a:bodyPr>
            <a:normAutofit lnSpcReduction="10000"/>
          </a:bodyPr>
          <a:lstStyle/>
          <a:p>
            <a:pPr marL="0" indent="0">
              <a:buNone/>
            </a:pPr>
            <a:r>
              <a:rPr lang="en-US" sz="1800" dirty="0">
                <a:latin typeface="Times New Roman" panose="02020603050405020304" pitchFamily="18" charset="0"/>
                <a:cs typeface="Times New Roman" panose="02020603050405020304" pitchFamily="18" charset="0"/>
              </a:rPr>
              <a:t>COMMON TARIFF PROVISIONS</a:t>
            </a:r>
          </a:p>
          <a:p>
            <a:pPr marL="0" indent="0">
              <a:buNone/>
            </a:pPr>
            <a:endParaRPr lang="en-US" sz="1800" dirty="0">
              <a:latin typeface="Times New Roman" panose="02020603050405020304" pitchFamily="18" charset="0"/>
              <a:cs typeface="Times New Roman" panose="02020603050405020304" pitchFamily="18" charset="0"/>
            </a:endParaRPr>
          </a:p>
          <a:p>
            <a:pPr marL="0" indent="0" algn="just">
              <a:spcBef>
                <a:spcPts val="0"/>
              </a:spcBef>
              <a:buNone/>
            </a:pPr>
            <a:r>
              <a:rPr lang="en-US" sz="1400" dirty="0">
                <a:latin typeface="Times New Roman" panose="02020603050405020304" pitchFamily="18" charset="0"/>
                <a:cs typeface="Times New Roman" panose="02020603050405020304" pitchFamily="18" charset="0"/>
              </a:rPr>
              <a:t>Common tariff provisions constitute an integral part of the Tariff and shall apply to the entire Tariff unless defined differently by MBM Port. </a:t>
            </a:r>
          </a:p>
          <a:p>
            <a:pPr marL="0" indent="0" algn="just">
              <a:spcBef>
                <a:spcPts val="0"/>
              </a:spcBef>
              <a:buNone/>
            </a:pPr>
            <a:endParaRPr lang="en-US" sz="1400" dirty="0">
              <a:latin typeface="Times New Roman" panose="02020603050405020304" pitchFamily="18" charset="0"/>
              <a:cs typeface="Times New Roman" panose="02020603050405020304" pitchFamily="18" charset="0"/>
            </a:endParaRPr>
          </a:p>
          <a:p>
            <a:pPr marL="0" indent="0" algn="just">
              <a:spcBef>
                <a:spcPts val="0"/>
              </a:spcBef>
              <a:buNone/>
            </a:pPr>
            <a:r>
              <a:rPr lang="en-US" sz="1400" dirty="0">
                <a:latin typeface="Times New Roman" panose="02020603050405020304" pitchFamily="18" charset="0"/>
                <a:cs typeface="Times New Roman" panose="02020603050405020304" pitchFamily="18" charset="0"/>
              </a:rPr>
              <a:t>The terms indicated in the Tariff are maximum rates determined for the services provided to:</a:t>
            </a:r>
          </a:p>
          <a:p>
            <a:pPr marL="0" indent="0" algn="just">
              <a:spcBef>
                <a:spcPts val="0"/>
              </a:spcBef>
              <a:buNone/>
            </a:pPr>
            <a:endParaRPr lang="en-US" sz="1400" dirty="0">
              <a:latin typeface="Times New Roman" panose="02020603050405020304" pitchFamily="18" charset="0"/>
              <a:cs typeface="Times New Roman" panose="02020603050405020304" pitchFamily="18" charset="0"/>
            </a:endParaRPr>
          </a:p>
          <a:p>
            <a:pPr marL="0" indent="0" algn="just">
              <a:spcBef>
                <a:spcPts val="0"/>
              </a:spcBef>
              <a:buNone/>
            </a:pPr>
            <a:r>
              <a:rPr lang="en-US" sz="1400" dirty="0">
                <a:latin typeface="Times New Roman" panose="02020603050405020304" pitchFamily="18" charset="0"/>
                <a:cs typeface="Times New Roman" panose="02020603050405020304" pitchFamily="18" charset="0"/>
              </a:rPr>
              <a:t>-Vessels, transport’s vehicles (trucks) and persons using MBM Port;</a:t>
            </a:r>
          </a:p>
          <a:p>
            <a:pPr marL="0" indent="0" algn="just">
              <a:spcBef>
                <a:spcPts val="0"/>
              </a:spcBef>
              <a:buNone/>
            </a:pPr>
            <a:r>
              <a:rPr lang="en-US" sz="1400" dirty="0">
                <a:latin typeface="Times New Roman" panose="02020603050405020304" pitchFamily="18" charset="0"/>
                <a:cs typeface="Times New Roman" panose="02020603050405020304" pitchFamily="18" charset="0"/>
              </a:rPr>
              <a:t>-Loading/discharging of Cargo and storage of Cargo;</a:t>
            </a:r>
          </a:p>
          <a:p>
            <a:pPr marL="0" indent="0" algn="just">
              <a:spcBef>
                <a:spcPts val="0"/>
              </a:spcBef>
              <a:buNone/>
            </a:pPr>
            <a:r>
              <a:rPr lang="en-US" sz="1400" dirty="0">
                <a:latin typeface="Times New Roman" panose="02020603050405020304" pitchFamily="18" charset="0"/>
                <a:cs typeface="Times New Roman" panose="02020603050405020304" pitchFamily="18" charset="0"/>
              </a:rPr>
              <a:t>-Other services provided by MBM Port or any authorized authority or any rights granted to them in relation with MBM Port’s services.</a:t>
            </a:r>
          </a:p>
          <a:p>
            <a:pPr marL="0" indent="0" algn="just">
              <a:spcBef>
                <a:spcPts val="0"/>
              </a:spcBef>
              <a:buNone/>
            </a:pPr>
            <a:endParaRPr lang="en-US" sz="1400" dirty="0">
              <a:latin typeface="Times New Roman" panose="02020603050405020304" pitchFamily="18" charset="0"/>
              <a:cs typeface="Times New Roman" panose="02020603050405020304" pitchFamily="18" charset="0"/>
            </a:endParaRPr>
          </a:p>
          <a:p>
            <a:pPr marL="0" indent="0" algn="just">
              <a:spcBef>
                <a:spcPts val="0"/>
              </a:spcBef>
              <a:buNone/>
            </a:pPr>
            <a:r>
              <a:rPr lang="en-US" sz="1400" dirty="0">
                <a:latin typeface="Times New Roman" panose="02020603050405020304" pitchFamily="18" charset="0"/>
                <a:cs typeface="Times New Roman" panose="02020603050405020304" pitchFamily="18" charset="0"/>
              </a:rPr>
              <a:t>MBM Port sets up the interest rate required for the late payment.</a:t>
            </a:r>
          </a:p>
          <a:p>
            <a:pPr marL="0" indent="0" algn="just">
              <a:spcBef>
                <a:spcPts val="0"/>
              </a:spcBef>
              <a:buNone/>
            </a:pPr>
            <a:endParaRPr lang="en-US" sz="1400" dirty="0">
              <a:latin typeface="Times New Roman" panose="02020603050405020304" pitchFamily="18" charset="0"/>
              <a:cs typeface="Times New Roman" panose="02020603050405020304" pitchFamily="18" charset="0"/>
            </a:endParaRPr>
          </a:p>
          <a:p>
            <a:pPr marL="0" indent="0" algn="just">
              <a:spcBef>
                <a:spcPts val="0"/>
              </a:spcBef>
              <a:buNone/>
            </a:pPr>
            <a:r>
              <a:rPr lang="en-US" sz="1400" dirty="0">
                <a:latin typeface="Times New Roman" panose="02020603050405020304" pitchFamily="18" charset="0"/>
                <a:cs typeface="Times New Roman" panose="02020603050405020304" pitchFamily="18" charset="0"/>
              </a:rPr>
              <a:t>In accordance with the operational requirements and the quantities of cargo, it is possible to approve rates that are lower than those indicated in the Tariff. </a:t>
            </a:r>
          </a:p>
          <a:p>
            <a:pPr marL="0" indent="0" algn="just">
              <a:spcBef>
                <a:spcPts val="0"/>
              </a:spcBef>
              <a:buNone/>
            </a:pPr>
            <a:endParaRPr lang="en-US" sz="1400" dirty="0">
              <a:latin typeface="Times New Roman" panose="02020603050405020304" pitchFamily="18" charset="0"/>
              <a:cs typeface="Times New Roman" panose="02020603050405020304" pitchFamily="18" charset="0"/>
            </a:endParaRPr>
          </a:p>
          <a:p>
            <a:pPr marL="0" indent="0" algn="just">
              <a:spcBef>
                <a:spcPts val="0"/>
              </a:spcBef>
              <a:buNone/>
            </a:pPr>
            <a:r>
              <a:rPr lang="en-US" sz="1400" dirty="0">
                <a:latin typeface="Times New Roman" panose="02020603050405020304" pitchFamily="18" charset="0"/>
                <a:cs typeface="Times New Roman" panose="02020603050405020304" pitchFamily="18" charset="0"/>
              </a:rPr>
              <a:t>The customer who order services and technical instruments from MBM Port agrees with all the terms and conditions of this Tariff. </a:t>
            </a:r>
          </a:p>
          <a:p>
            <a:pPr marL="0" indent="0" algn="just">
              <a:spcBef>
                <a:spcPts val="0"/>
              </a:spcBef>
              <a:buNone/>
            </a:pPr>
            <a:endParaRPr lang="en-US" sz="1400" dirty="0">
              <a:latin typeface="Times New Roman" panose="02020603050405020304" pitchFamily="18" charset="0"/>
              <a:cs typeface="Times New Roman" panose="02020603050405020304" pitchFamily="18" charset="0"/>
            </a:endParaRPr>
          </a:p>
          <a:p>
            <a:pPr marL="0" indent="0" algn="just">
              <a:spcBef>
                <a:spcPts val="0"/>
              </a:spcBef>
              <a:buNone/>
            </a:pPr>
            <a:r>
              <a:rPr lang="en-US" sz="1400" dirty="0">
                <a:latin typeface="Times New Roman" panose="02020603050405020304" pitchFamily="18" charset="0"/>
                <a:cs typeface="Times New Roman" panose="02020603050405020304" pitchFamily="18" charset="0"/>
              </a:rPr>
              <a:t>MBM Port shall accept work orders only within the limits of its capabilities and capacities. </a:t>
            </a:r>
          </a:p>
          <a:p>
            <a:pPr marL="0" indent="0" algn="just">
              <a:spcBef>
                <a:spcPts val="0"/>
              </a:spcBef>
              <a:buNone/>
            </a:pPr>
            <a:endParaRPr lang="en-US" sz="1400" dirty="0">
              <a:latin typeface="Times New Roman" panose="02020603050405020304" pitchFamily="18" charset="0"/>
              <a:cs typeface="Times New Roman" panose="02020603050405020304" pitchFamily="18" charset="0"/>
            </a:endParaRPr>
          </a:p>
          <a:p>
            <a:pPr marL="0" indent="0" algn="just">
              <a:spcBef>
                <a:spcPts val="0"/>
              </a:spcBef>
              <a:buNone/>
            </a:pPr>
            <a:r>
              <a:rPr lang="en-US" sz="1400" dirty="0">
                <a:latin typeface="Times New Roman" panose="02020603050405020304" pitchFamily="18" charset="0"/>
                <a:cs typeface="Times New Roman" panose="02020603050405020304" pitchFamily="18" charset="0"/>
              </a:rPr>
              <a:t>The services not covered by this tariffs are subject to a specific arrangement. </a:t>
            </a:r>
          </a:p>
          <a:p>
            <a:pPr marL="0" indent="0" algn="just">
              <a:spcBef>
                <a:spcPts val="0"/>
              </a:spcBef>
              <a:buNone/>
            </a:pPr>
            <a:endParaRPr lang="en-US" sz="1400" dirty="0">
              <a:latin typeface="Times New Roman" panose="02020603050405020304" pitchFamily="18" charset="0"/>
              <a:cs typeface="Times New Roman" panose="02020603050405020304" pitchFamily="18" charset="0"/>
            </a:endParaRPr>
          </a:p>
          <a:p>
            <a:pPr marL="0" indent="0" algn="just">
              <a:spcBef>
                <a:spcPts val="0"/>
              </a:spcBef>
              <a:buNone/>
            </a:pPr>
            <a:r>
              <a:rPr lang="en-US" sz="1400" dirty="0">
                <a:latin typeface="Times New Roman" panose="02020603050405020304" pitchFamily="18" charset="0"/>
                <a:cs typeface="Times New Roman" panose="02020603050405020304" pitchFamily="18" charset="0"/>
              </a:rPr>
              <a:t>The minimum accounting unit is 1000 kg or 1 m3. Above said quantity, tariff rates shall be proportionally increased for every indivisible 100 kg of cargo or every indivisible 100 dm3 of wood. </a:t>
            </a:r>
          </a:p>
          <a:p>
            <a:pPr marL="0" indent="0" algn="just">
              <a:spcBef>
                <a:spcPts val="0"/>
              </a:spcBef>
              <a:buNone/>
            </a:pPr>
            <a:endParaRPr lang="en-US" sz="1400" dirty="0">
              <a:latin typeface="Times New Roman" panose="02020603050405020304" pitchFamily="18" charset="0"/>
              <a:cs typeface="Times New Roman" panose="02020603050405020304" pitchFamily="18" charset="0"/>
            </a:endParaRPr>
          </a:p>
        </p:txBody>
      </p:sp>
      <p:pic>
        <p:nvPicPr>
          <p:cNvPr id="4" name="Picture 3"/>
          <p:cNvPicPr/>
          <p:nvPr/>
        </p:nvPicPr>
        <p:blipFill>
          <a:blip r:embed="rId2"/>
          <a:stretch>
            <a:fillRect/>
          </a:stretch>
        </p:blipFill>
        <p:spPr>
          <a:xfrm>
            <a:off x="1039437" y="542131"/>
            <a:ext cx="1135380" cy="485775"/>
          </a:xfrm>
          <a:prstGeom prst="rect">
            <a:avLst/>
          </a:prstGeom>
        </p:spPr>
      </p:pic>
    </p:spTree>
    <p:extLst>
      <p:ext uri="{BB962C8B-B14F-4D97-AF65-F5344CB8AC3E}">
        <p14:creationId xmlns:p14="http://schemas.microsoft.com/office/powerpoint/2010/main" val="24265531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fr-FR" sz="1200" dirty="0">
                <a:latin typeface="Times New Roman" panose="02020603050405020304" pitchFamily="18" charset="0"/>
                <a:cs typeface="Times New Roman" panose="02020603050405020304" pitchFamily="18" charset="0"/>
              </a:rPr>
              <a:t>                                   SHOQERI KONCENSIONARE</a:t>
            </a:r>
            <a:endParaRPr lang="en-US" sz="1200" dirty="0"/>
          </a:p>
        </p:txBody>
      </p:sp>
      <p:sp>
        <p:nvSpPr>
          <p:cNvPr id="3" name="Content Placeholder 2"/>
          <p:cNvSpPr>
            <a:spLocks noGrp="1"/>
          </p:cNvSpPr>
          <p:nvPr>
            <p:ph idx="1"/>
          </p:nvPr>
        </p:nvSpPr>
        <p:spPr/>
        <p:txBody>
          <a:bodyPr>
            <a:normAutofit/>
          </a:bodyPr>
          <a:lstStyle/>
          <a:p>
            <a:pPr marL="0" indent="0" algn="just">
              <a:spcBef>
                <a:spcPts val="0"/>
              </a:spcBef>
              <a:buNone/>
            </a:pPr>
            <a:endParaRPr lang="en-US" sz="1600" dirty="0">
              <a:latin typeface="Times New Roman" panose="02020603050405020304" pitchFamily="18" charset="0"/>
              <a:cs typeface="Times New Roman" panose="02020603050405020304" pitchFamily="18" charset="0"/>
            </a:endParaRPr>
          </a:p>
          <a:p>
            <a:pPr marL="0" indent="0" algn="just">
              <a:spcBef>
                <a:spcPts val="0"/>
              </a:spcBef>
              <a:buNone/>
            </a:pPr>
            <a:r>
              <a:rPr lang="en-US" sz="1400" dirty="0">
                <a:latin typeface="Times New Roman" panose="02020603050405020304" pitchFamily="18" charset="0"/>
                <a:cs typeface="Times New Roman" panose="02020603050405020304" pitchFamily="18" charset="0"/>
              </a:rPr>
              <a:t>The minimum amount invoiced for the services performed shall be EUR 10.00 for all port services, except for administrative services. </a:t>
            </a:r>
          </a:p>
          <a:p>
            <a:pPr marL="0" indent="0" algn="just">
              <a:buNone/>
            </a:pPr>
            <a:r>
              <a:rPr lang="en-US" sz="1400" dirty="0">
                <a:latin typeface="Times New Roman" panose="02020603050405020304" pitchFamily="18" charset="0"/>
                <a:cs typeface="Times New Roman" panose="02020603050405020304" pitchFamily="18" charset="0"/>
              </a:rPr>
              <a:t>For the loading/discharging of Vessels, working hours shall be on 3 shift per day from Monday to Sunday with flat rates. (added tariffs with 20% on Sunday and holiday) </a:t>
            </a:r>
          </a:p>
          <a:p>
            <a:pPr marL="0" indent="0" algn="just">
              <a:buNone/>
            </a:pPr>
            <a:r>
              <a:rPr lang="en-US" sz="1400" dirty="0">
                <a:latin typeface="Times New Roman" panose="02020603050405020304" pitchFamily="18" charset="0"/>
                <a:cs typeface="Times New Roman" panose="02020603050405020304" pitchFamily="18" charset="0"/>
              </a:rPr>
              <a:t>Operational orders shall be delivered between 8:00 a.m. and 6:00 p.m. from Monday to Sunday. MBM Port shall conclude a Terminal Service Agreement with the Customer for every Vessel that intend to provide its Cargo Terminal Services. </a:t>
            </a:r>
          </a:p>
          <a:p>
            <a:pPr marL="0" indent="0" algn="just">
              <a:buNone/>
            </a:pPr>
            <a:r>
              <a:rPr lang="en-US" sz="1400" dirty="0">
                <a:latin typeface="Times New Roman" panose="02020603050405020304" pitchFamily="18" charset="0"/>
                <a:cs typeface="Times New Roman" panose="02020603050405020304" pitchFamily="18" charset="0"/>
              </a:rPr>
              <a:t>For the submission of Operational orders, the Customer shall use the electronic system (email). In exceptional cases where the system is temporarily unavailable, the Customer may submit the order in person, at MBM Port Operational Office. MBM Port is not required to commence the execution of services without having received the Operational orders.</a:t>
            </a:r>
          </a:p>
          <a:p>
            <a:pPr marL="0" indent="0" algn="just">
              <a:buNone/>
            </a:pPr>
            <a:r>
              <a:rPr lang="en-US" sz="1400" dirty="0">
                <a:latin typeface="Times New Roman" panose="02020603050405020304" pitchFamily="18" charset="0"/>
                <a:cs typeface="Times New Roman" panose="02020603050405020304" pitchFamily="18" charset="0"/>
              </a:rPr>
              <a:t>The Customer is responsible for the accuracy of disposition data and may otherwise incur the costs of additional work related to corrections of data divulgated to MBM Port.</a:t>
            </a:r>
          </a:p>
          <a:p>
            <a:pPr marL="0" indent="0" algn="just">
              <a:buNone/>
            </a:pPr>
            <a:r>
              <a:rPr lang="en-US" sz="1400" dirty="0">
                <a:latin typeface="Times New Roman" panose="02020603050405020304" pitchFamily="18" charset="0"/>
                <a:cs typeface="Times New Roman" panose="02020603050405020304" pitchFamily="18" charset="0"/>
              </a:rPr>
              <a:t>The Customer is responsible for the timeliness and accuracy of the submitted customs data regarding the Cargo. If the data are incorrect or are not delivered on time, MBM Port shall charge the Customer for all the possible costs incurred therefrom.</a:t>
            </a:r>
          </a:p>
          <a:p>
            <a:pPr marL="0" indent="0" algn="just">
              <a:buNone/>
            </a:pPr>
            <a:r>
              <a:rPr lang="en-US" sz="1400" dirty="0">
                <a:latin typeface="Times New Roman" panose="02020603050405020304" pitchFamily="18" charset="0"/>
                <a:cs typeface="Times New Roman" panose="02020603050405020304" pitchFamily="18" charset="0"/>
              </a:rPr>
              <a:t>Operations with hazardous cargo shall be performed in accordance with the applicable regulations and provisions by the competent services, and in accordance with MBM Port’s Tariff. Whenever it is found that, due to the presence of hazardous cargo on board (which is not discharged in the Port), special insurance (fire or other) is necessary, such insurance shall be paid by the ship-owner.</a:t>
            </a:r>
          </a:p>
        </p:txBody>
      </p:sp>
      <p:pic>
        <p:nvPicPr>
          <p:cNvPr id="4" name="Picture 3"/>
          <p:cNvPicPr/>
          <p:nvPr/>
        </p:nvPicPr>
        <p:blipFill>
          <a:blip r:embed="rId2"/>
          <a:stretch>
            <a:fillRect/>
          </a:stretch>
        </p:blipFill>
        <p:spPr>
          <a:xfrm>
            <a:off x="1039437" y="542131"/>
            <a:ext cx="1135380" cy="485775"/>
          </a:xfrm>
          <a:prstGeom prst="rect">
            <a:avLst/>
          </a:prstGeom>
        </p:spPr>
      </p:pic>
    </p:spTree>
    <p:extLst>
      <p:ext uri="{BB962C8B-B14F-4D97-AF65-F5344CB8AC3E}">
        <p14:creationId xmlns:p14="http://schemas.microsoft.com/office/powerpoint/2010/main" val="16726212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r-FR" sz="1400" dirty="0">
                <a:latin typeface="Times New Roman" panose="02020603050405020304" pitchFamily="18" charset="0"/>
                <a:cs typeface="Times New Roman" panose="02020603050405020304" pitchFamily="18" charset="0"/>
              </a:rPr>
              <a:t>                              SHOQERI KONCENSIONARE</a:t>
            </a:r>
            <a:endParaRPr lang="en-US" sz="1400" dirty="0"/>
          </a:p>
        </p:txBody>
      </p:sp>
      <p:sp>
        <p:nvSpPr>
          <p:cNvPr id="3" name="Content Placeholder 2"/>
          <p:cNvSpPr>
            <a:spLocks noGrp="1"/>
          </p:cNvSpPr>
          <p:nvPr>
            <p:ph idx="1"/>
          </p:nvPr>
        </p:nvSpPr>
        <p:spPr>
          <a:xfrm>
            <a:off x="838200" y="1253331"/>
            <a:ext cx="10515600" cy="5239544"/>
          </a:xfrm>
        </p:spPr>
        <p:txBody>
          <a:bodyPr>
            <a:noAutofit/>
          </a:bodyPr>
          <a:lstStyle/>
          <a:p>
            <a:pPr marL="0" indent="0" algn="just">
              <a:buNone/>
            </a:pPr>
            <a:r>
              <a:rPr lang="en-US" sz="1400" dirty="0">
                <a:latin typeface="Times New Roman" panose="02020603050405020304" pitchFamily="18" charset="0"/>
                <a:cs typeface="Times New Roman" panose="02020603050405020304" pitchFamily="18" charset="0"/>
              </a:rPr>
              <a:t>The MBM Port will charge the Customer in the same currency stated in the Rates. MBM Port invoice should be paid by the Customer within 5 (five) working days from the invoice date of issuance.</a:t>
            </a:r>
          </a:p>
          <a:p>
            <a:pPr marL="0" indent="0" algn="just">
              <a:buNone/>
            </a:pPr>
            <a:r>
              <a:rPr lang="en-US" sz="1400" dirty="0">
                <a:latin typeface="Times New Roman" panose="02020603050405020304" pitchFamily="18" charset="0"/>
                <a:cs typeface="Times New Roman" panose="02020603050405020304" pitchFamily="18" charset="0"/>
              </a:rPr>
              <a:t>Guarantee for the payment of the Tariffs:</a:t>
            </a:r>
          </a:p>
          <a:p>
            <a:pPr marL="0" indent="0" algn="just">
              <a:buNone/>
            </a:pPr>
            <a:r>
              <a:rPr lang="en-US" sz="1400" dirty="0">
                <a:latin typeface="Times New Roman" panose="02020603050405020304" pitchFamily="18" charset="0"/>
                <a:cs typeface="Times New Roman" panose="02020603050405020304" pitchFamily="18" charset="0"/>
              </a:rPr>
              <a:t>-MBM Port has the right to keep the Vessel or the income from the sale of the Cargo as a guarantee for the payment of the amount of money that the Vessel owes only when this amount is related to: </a:t>
            </a:r>
          </a:p>
          <a:p>
            <a:pPr lvl="2" algn="just"/>
            <a:r>
              <a:rPr lang="en-US" sz="1400" dirty="0">
                <a:latin typeface="Times New Roman" panose="02020603050405020304" pitchFamily="18" charset="0"/>
                <a:cs typeface="Times New Roman" panose="02020603050405020304" pitchFamily="18" charset="0"/>
              </a:rPr>
              <a:t>Tariff and interest rate to be paid by the Vessel for using MBM Port facilities and for the Cargo operations;</a:t>
            </a:r>
          </a:p>
          <a:p>
            <a:pPr lvl="2" algn="just"/>
            <a:r>
              <a:rPr lang="en-US" sz="1400" dirty="0">
                <a:latin typeface="Times New Roman" panose="02020603050405020304" pitchFamily="18" charset="0"/>
                <a:cs typeface="Times New Roman" panose="02020603050405020304" pitchFamily="18" charset="0"/>
              </a:rPr>
              <a:t>Damaged caused to the MBM Port by the Vessel or its crew.</a:t>
            </a:r>
          </a:p>
          <a:p>
            <a:pPr marL="0" indent="0" algn="just">
              <a:buNone/>
            </a:pPr>
            <a:r>
              <a:rPr lang="en-US" sz="1400" dirty="0">
                <a:latin typeface="Times New Roman" panose="02020603050405020304" pitchFamily="18" charset="0"/>
                <a:cs typeface="Times New Roman" panose="02020603050405020304" pitchFamily="18" charset="0"/>
              </a:rPr>
              <a:t>-MBM Port or an authorized operator by the port may keep as guarantee Vessel’s Cargo equal to the amount of money that the Customer should pay to the MBM Port.</a:t>
            </a:r>
          </a:p>
          <a:p>
            <a:pPr marL="0" indent="0" algn="just">
              <a:buNone/>
            </a:pPr>
            <a:r>
              <a:rPr lang="en-US" sz="1400" dirty="0">
                <a:latin typeface="Times New Roman" panose="02020603050405020304" pitchFamily="18" charset="0"/>
                <a:cs typeface="Times New Roman" panose="02020603050405020304" pitchFamily="18" charset="0"/>
              </a:rPr>
              <a:t>-In case the Cargo keep as a guarantee are perishable Cargo, MBM Port reserve the right to sell the Cargo to the open market under a reasonable price and the amount of money earned from this sale will be used to compensate the payment that the Customer owe to the MBM Port.</a:t>
            </a:r>
          </a:p>
          <a:p>
            <a:pPr marL="0" indent="0" algn="just">
              <a:buNone/>
            </a:pPr>
            <a:r>
              <a:rPr lang="en-US" sz="1400" dirty="0">
                <a:latin typeface="Times New Roman" panose="02020603050405020304" pitchFamily="18" charset="0"/>
                <a:cs typeface="Times New Roman" panose="02020603050405020304" pitchFamily="18" charset="0"/>
              </a:rPr>
              <a:t>In order to prevent warehouse contamination, the Port reserves the right to </a:t>
            </a:r>
            <a:r>
              <a:rPr lang="en-US" sz="1400" dirty="0" err="1">
                <a:latin typeface="Times New Roman" panose="02020603050405020304" pitchFamily="18" charset="0"/>
                <a:cs typeface="Times New Roman" panose="02020603050405020304" pitchFamily="18" charset="0"/>
              </a:rPr>
              <a:t>deratting</a:t>
            </a:r>
            <a:r>
              <a:rPr lang="en-US" sz="1400" dirty="0">
                <a:latin typeface="Times New Roman" panose="02020603050405020304" pitchFamily="18" charset="0"/>
                <a:cs typeface="Times New Roman" panose="02020603050405020304" pitchFamily="18" charset="0"/>
              </a:rPr>
              <a:t> and disinfestation. All costs shall be charged to the customer as the warehouse user.</a:t>
            </a:r>
          </a:p>
          <a:p>
            <a:pPr marL="0" indent="0" algn="just">
              <a:buNone/>
            </a:pPr>
            <a:r>
              <a:rPr lang="en-US" sz="1400" dirty="0">
                <a:latin typeface="Times New Roman" panose="02020603050405020304" pitchFamily="18" charset="0"/>
                <a:cs typeface="Times New Roman" panose="02020603050405020304" pitchFamily="18" charset="0"/>
              </a:rPr>
              <a:t>The customer is required to inform MBM  Port about oversized cargo coming by road. The Port holds no liability for the damages caused to vehicles left in the operational area and terminals. </a:t>
            </a:r>
          </a:p>
          <a:p>
            <a:pPr marL="0" indent="0" algn="just">
              <a:buNone/>
            </a:pPr>
            <a:r>
              <a:rPr lang="en-US" sz="1400" dirty="0"/>
              <a:t>-If there are two different registered tonnages or measurements, e.g. tons and m³ in the cargo measurement certificate, then the greater tonnage or measurement (e.g. 3 tons and 8 m³) shall apply for the purpose of this tariff. </a:t>
            </a:r>
          </a:p>
          <a:p>
            <a:pPr marL="0" indent="0" algn="just">
              <a:buNone/>
            </a:pPr>
            <a:r>
              <a:rPr lang="en-US" sz="1400" dirty="0"/>
              <a:t>-If the shipowner or Cargo Owner is unable to provide a cargo size/measurement certificate (e.g. manifest, invoice, or cargo list), then MBM Port or its representative may provide an approximate value of the cargo size and weight or volume, which shall be considered as the cargo measurement in tons or cubic meters for tariff purposes.</a:t>
            </a:r>
            <a:endParaRPr lang="en-US" sz="1400" dirty="0">
              <a:latin typeface="Times New Roman" panose="02020603050405020304" pitchFamily="18" charset="0"/>
              <a:cs typeface="Times New Roman" panose="02020603050405020304" pitchFamily="18" charset="0"/>
            </a:endParaRPr>
          </a:p>
          <a:p>
            <a:pPr marL="0" indent="0">
              <a:buNone/>
            </a:pPr>
            <a:endParaRPr lang="en-US" sz="1400" dirty="0"/>
          </a:p>
        </p:txBody>
      </p:sp>
      <p:pic>
        <p:nvPicPr>
          <p:cNvPr id="4" name="Picture 3"/>
          <p:cNvPicPr/>
          <p:nvPr/>
        </p:nvPicPr>
        <p:blipFill>
          <a:blip r:embed="rId2"/>
          <a:stretch>
            <a:fillRect/>
          </a:stretch>
        </p:blipFill>
        <p:spPr>
          <a:xfrm>
            <a:off x="1039437" y="542131"/>
            <a:ext cx="1135380" cy="485775"/>
          </a:xfrm>
          <a:prstGeom prst="rect">
            <a:avLst/>
          </a:prstGeom>
        </p:spPr>
      </p:pic>
    </p:spTree>
    <p:extLst>
      <p:ext uri="{BB962C8B-B14F-4D97-AF65-F5344CB8AC3E}">
        <p14:creationId xmlns:p14="http://schemas.microsoft.com/office/powerpoint/2010/main" val="35903949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r-FR" sz="1400" dirty="0">
                <a:latin typeface="Times New Roman" panose="02020603050405020304" pitchFamily="18" charset="0"/>
                <a:cs typeface="Times New Roman" panose="02020603050405020304" pitchFamily="18" charset="0"/>
              </a:rPr>
              <a:t>                             SHOQERI KONCENSIONARE</a:t>
            </a:r>
            <a:endParaRPr lang="en-US" sz="1400" dirty="0"/>
          </a:p>
        </p:txBody>
      </p:sp>
      <p:sp>
        <p:nvSpPr>
          <p:cNvPr id="3" name="Content Placeholder 2"/>
          <p:cNvSpPr>
            <a:spLocks noGrp="1"/>
          </p:cNvSpPr>
          <p:nvPr>
            <p:ph idx="1"/>
          </p:nvPr>
        </p:nvSpPr>
        <p:spPr/>
        <p:txBody>
          <a:bodyPr/>
          <a:lstStyle/>
          <a:p>
            <a:pPr marL="0" indent="0">
              <a:buNone/>
            </a:pPr>
            <a:r>
              <a:rPr lang="en-US" sz="1400" dirty="0">
                <a:latin typeface="Times New Roman" panose="02020603050405020304" pitchFamily="18" charset="0"/>
                <a:cs typeface="Times New Roman" panose="02020603050405020304" pitchFamily="18" charset="0"/>
              </a:rPr>
              <a:t>Impartiality:</a:t>
            </a:r>
          </a:p>
          <a:p>
            <a:pPr marL="0" indent="0">
              <a:buNone/>
            </a:pPr>
            <a:r>
              <a:rPr lang="en-US" sz="1400" dirty="0">
                <a:latin typeface="Times New Roman" panose="02020603050405020304" pitchFamily="18" charset="0"/>
                <a:cs typeface="Times New Roman" panose="02020603050405020304" pitchFamily="18" charset="0"/>
              </a:rPr>
              <a:t>-MBM Port’s tariffs are determined based on the principle of non-discrimination between Customers; </a:t>
            </a:r>
          </a:p>
          <a:p>
            <a:pPr marL="0" indent="0">
              <a:buNone/>
            </a:pPr>
            <a:r>
              <a:rPr lang="en-US" sz="1400" dirty="0">
                <a:latin typeface="Times New Roman" panose="02020603050405020304" pitchFamily="18" charset="0"/>
                <a:cs typeface="Times New Roman" panose="02020603050405020304" pitchFamily="18" charset="0"/>
              </a:rPr>
              <a:t>-Do not constitute a discrimination if distinctions in determination of tariffs between Customers are made based on the volume, quantity of Cargo or in other criteria which are commercially considered acceptable to a licensed authority who has the right to set the tariffs;</a:t>
            </a:r>
          </a:p>
          <a:p>
            <a:pPr marL="0" indent="0">
              <a:buNone/>
            </a:pPr>
            <a:r>
              <a:rPr lang="en-US" sz="1400" dirty="0">
                <a:latin typeface="Times New Roman" panose="02020603050405020304" pitchFamily="18" charset="0"/>
                <a:cs typeface="Times New Roman" panose="02020603050405020304" pitchFamily="18" charset="0"/>
              </a:rPr>
              <a:t>-The right to appeal to the MBM Port Administrator is reserved for any affected party who claims that differences have been made in the determination of the port’s tariffs.</a:t>
            </a:r>
          </a:p>
          <a:p>
            <a:pPr marL="0" indent="0">
              <a:buNone/>
            </a:pPr>
            <a:r>
              <a:rPr lang="en-US" sz="1400" dirty="0">
                <a:latin typeface="Times New Roman" panose="02020603050405020304" pitchFamily="18" charset="0"/>
                <a:cs typeface="Times New Roman" panose="02020603050405020304" pitchFamily="18" charset="0"/>
              </a:rPr>
              <a:t>This Tariff shall be translated into the English language. In the case there is a lack of clarity and discrepancies in relation to interpreting the Tariff, the text of the Tariff in the Albanian language shall prevail.</a:t>
            </a:r>
          </a:p>
          <a:p>
            <a:pPr marL="0" indent="0">
              <a:buNone/>
            </a:pPr>
            <a:endParaRPr lang="en-US" dirty="0"/>
          </a:p>
        </p:txBody>
      </p:sp>
      <p:pic>
        <p:nvPicPr>
          <p:cNvPr id="4" name="Picture 3"/>
          <p:cNvPicPr/>
          <p:nvPr/>
        </p:nvPicPr>
        <p:blipFill>
          <a:blip r:embed="rId2"/>
          <a:stretch>
            <a:fillRect/>
          </a:stretch>
        </p:blipFill>
        <p:spPr>
          <a:xfrm>
            <a:off x="1014846" y="542131"/>
            <a:ext cx="1135380" cy="485775"/>
          </a:xfrm>
          <a:prstGeom prst="rect">
            <a:avLst/>
          </a:prstGeom>
        </p:spPr>
      </p:pic>
    </p:spTree>
    <p:extLst>
      <p:ext uri="{BB962C8B-B14F-4D97-AF65-F5344CB8AC3E}">
        <p14:creationId xmlns:p14="http://schemas.microsoft.com/office/powerpoint/2010/main" val="16507043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r-FR" sz="1400" dirty="0">
                <a:latin typeface="Times New Roman" panose="02020603050405020304" pitchFamily="18" charset="0"/>
                <a:cs typeface="Times New Roman" panose="02020603050405020304" pitchFamily="18" charset="0"/>
              </a:rPr>
              <a:t>                             SHOQERI KONCENSIONARE</a:t>
            </a:r>
            <a:endParaRPr lang="en-US" sz="1400" dirty="0"/>
          </a:p>
        </p:txBody>
      </p:sp>
      <p:sp>
        <p:nvSpPr>
          <p:cNvPr id="3" name="Content Placeholder 2"/>
          <p:cNvSpPr>
            <a:spLocks noGrp="1"/>
          </p:cNvSpPr>
          <p:nvPr>
            <p:ph idx="1"/>
          </p:nvPr>
        </p:nvSpPr>
        <p:spPr/>
        <p:txBody>
          <a:bodyPr>
            <a:normAutofit/>
          </a:bodyPr>
          <a:lstStyle/>
          <a:p>
            <a:pPr marL="0" indent="0" algn="just">
              <a:buNone/>
            </a:pPr>
            <a:r>
              <a:rPr lang="en-US" sz="1400" dirty="0">
                <a:latin typeface="Times New Roman" panose="02020603050405020304" pitchFamily="18" charset="0"/>
                <a:cs typeface="Times New Roman" panose="02020603050405020304" pitchFamily="18" charset="0"/>
              </a:rPr>
              <a:t>MBM PORT &amp; CHANNEL TARIFF   -   0.18 </a:t>
            </a:r>
            <a:r>
              <a:rPr lang="en-US" sz="1400" dirty="0" err="1">
                <a:latin typeface="Times New Roman" panose="02020603050405020304" pitchFamily="18" charset="0"/>
                <a:cs typeface="Times New Roman" panose="02020603050405020304" pitchFamily="18" charset="0"/>
              </a:rPr>
              <a:t>Eur</a:t>
            </a:r>
            <a:r>
              <a:rPr lang="en-US" sz="1400" dirty="0">
                <a:latin typeface="Times New Roman" panose="02020603050405020304" pitchFamily="18" charset="0"/>
                <a:cs typeface="Times New Roman" panose="02020603050405020304" pitchFamily="18" charset="0"/>
              </a:rPr>
              <a:t>/</a:t>
            </a:r>
            <a:r>
              <a:rPr lang="en-US" sz="1400" dirty="0" err="1">
                <a:latin typeface="Times New Roman" panose="02020603050405020304" pitchFamily="18" charset="0"/>
                <a:cs typeface="Times New Roman" panose="02020603050405020304" pitchFamily="18" charset="0"/>
              </a:rPr>
              <a:t>Gt</a:t>
            </a:r>
            <a:endParaRPr lang="en-US" sz="1400" dirty="0">
              <a:latin typeface="Times New Roman" panose="02020603050405020304" pitchFamily="18" charset="0"/>
              <a:cs typeface="Times New Roman" panose="02020603050405020304" pitchFamily="18" charset="0"/>
            </a:endParaRPr>
          </a:p>
          <a:p>
            <a:pPr marL="0" indent="0" algn="just">
              <a:buNone/>
            </a:pPr>
            <a:endParaRPr lang="en-US" sz="1400" dirty="0">
              <a:latin typeface="Times New Roman" panose="02020603050405020304" pitchFamily="18" charset="0"/>
              <a:cs typeface="Times New Roman" panose="02020603050405020304" pitchFamily="18" charset="0"/>
            </a:endParaRPr>
          </a:p>
          <a:p>
            <a:pPr marL="0" indent="0" algn="just">
              <a:buNone/>
            </a:pPr>
            <a:r>
              <a:rPr lang="en-US" sz="1400" dirty="0">
                <a:latin typeface="Times New Roman" panose="02020603050405020304" pitchFamily="18" charset="0"/>
                <a:cs typeface="Times New Roman" panose="02020603050405020304" pitchFamily="18" charset="0"/>
              </a:rPr>
              <a:t>WHARFAGE  -    Tankers-5.5 </a:t>
            </a:r>
            <a:r>
              <a:rPr lang="en-US" sz="1400" dirty="0" err="1">
                <a:latin typeface="Times New Roman" panose="02020603050405020304" pitchFamily="18" charset="0"/>
                <a:cs typeface="Times New Roman" panose="02020603050405020304" pitchFamily="18" charset="0"/>
              </a:rPr>
              <a:t>Eur</a:t>
            </a:r>
            <a:r>
              <a:rPr lang="en-US" sz="1400" dirty="0">
                <a:latin typeface="Times New Roman" panose="02020603050405020304" pitchFamily="18" charset="0"/>
                <a:cs typeface="Times New Roman" panose="02020603050405020304" pitchFamily="18" charset="0"/>
              </a:rPr>
              <a:t>/Loa/Day; </a:t>
            </a:r>
          </a:p>
          <a:p>
            <a:pPr marL="0" indent="0" algn="just">
              <a:buNone/>
            </a:pPr>
            <a:r>
              <a:rPr lang="en-US" sz="1400" dirty="0">
                <a:latin typeface="Times New Roman" panose="02020603050405020304" pitchFamily="18" charset="0"/>
                <a:cs typeface="Times New Roman" panose="02020603050405020304" pitchFamily="18" charset="0"/>
              </a:rPr>
              <a:t>                              Bulk-3.80 </a:t>
            </a:r>
            <a:r>
              <a:rPr lang="en-US" sz="1400" dirty="0" err="1">
                <a:latin typeface="Times New Roman" panose="02020603050405020304" pitchFamily="18" charset="0"/>
                <a:cs typeface="Times New Roman" panose="02020603050405020304" pitchFamily="18" charset="0"/>
              </a:rPr>
              <a:t>Eur</a:t>
            </a:r>
            <a:r>
              <a:rPr lang="en-US" sz="1400" dirty="0">
                <a:latin typeface="Times New Roman" panose="02020603050405020304" pitchFamily="18" charset="0"/>
                <a:cs typeface="Times New Roman" panose="02020603050405020304" pitchFamily="18" charset="0"/>
              </a:rPr>
              <a:t>/Loa/Day; </a:t>
            </a:r>
          </a:p>
          <a:p>
            <a:pPr marL="0" indent="0" algn="just">
              <a:buNone/>
            </a:pPr>
            <a:r>
              <a:rPr lang="en-US" sz="1400" dirty="0">
                <a:latin typeface="Times New Roman" panose="02020603050405020304" pitchFamily="18" charset="0"/>
                <a:cs typeface="Times New Roman" panose="02020603050405020304" pitchFamily="18" charset="0"/>
              </a:rPr>
              <a:t>                              General-3.80 </a:t>
            </a:r>
            <a:r>
              <a:rPr lang="en-US" sz="1400" dirty="0" err="1">
                <a:latin typeface="Times New Roman" panose="02020603050405020304" pitchFamily="18" charset="0"/>
                <a:cs typeface="Times New Roman" panose="02020603050405020304" pitchFamily="18" charset="0"/>
              </a:rPr>
              <a:t>Eur</a:t>
            </a:r>
            <a:r>
              <a:rPr lang="en-US" sz="1400" dirty="0">
                <a:latin typeface="Times New Roman" panose="02020603050405020304" pitchFamily="18" charset="0"/>
                <a:cs typeface="Times New Roman" panose="02020603050405020304" pitchFamily="18" charset="0"/>
              </a:rPr>
              <a:t>/Loa/Day;  </a:t>
            </a:r>
          </a:p>
          <a:p>
            <a:pPr marL="0" indent="0" algn="just">
              <a:buNone/>
            </a:pPr>
            <a:r>
              <a:rPr lang="en-US" sz="1400" dirty="0">
                <a:latin typeface="Times New Roman" panose="02020603050405020304" pitchFamily="18" charset="0"/>
                <a:cs typeface="Times New Roman" panose="02020603050405020304" pitchFamily="18" charset="0"/>
              </a:rPr>
              <a:t>                              Other Vessels-3.50 </a:t>
            </a:r>
            <a:r>
              <a:rPr lang="en-US" sz="1400" dirty="0" err="1">
                <a:latin typeface="Times New Roman" panose="02020603050405020304" pitchFamily="18" charset="0"/>
                <a:cs typeface="Times New Roman" panose="02020603050405020304" pitchFamily="18" charset="0"/>
              </a:rPr>
              <a:t>Eur</a:t>
            </a:r>
            <a:r>
              <a:rPr lang="en-US" sz="1400" dirty="0">
                <a:latin typeface="Times New Roman" panose="02020603050405020304" pitchFamily="18" charset="0"/>
                <a:cs typeface="Times New Roman" panose="02020603050405020304" pitchFamily="18" charset="0"/>
              </a:rPr>
              <a:t>/Loa/Day; </a:t>
            </a:r>
          </a:p>
          <a:p>
            <a:pPr marL="0" indent="0" algn="just">
              <a:buNone/>
            </a:pPr>
            <a:r>
              <a:rPr lang="en-US" sz="1400" dirty="0">
                <a:latin typeface="Times New Roman" panose="02020603050405020304" pitchFamily="18" charset="0"/>
                <a:cs typeface="Times New Roman" panose="02020603050405020304" pitchFamily="18" charset="0"/>
              </a:rPr>
              <a:t>                              Dangerous Goods Vessel-5.50 </a:t>
            </a:r>
            <a:r>
              <a:rPr lang="en-US" sz="1400" dirty="0" err="1">
                <a:latin typeface="Times New Roman" panose="02020603050405020304" pitchFamily="18" charset="0"/>
                <a:cs typeface="Times New Roman" panose="02020603050405020304" pitchFamily="18" charset="0"/>
              </a:rPr>
              <a:t>Eur</a:t>
            </a:r>
            <a:r>
              <a:rPr lang="en-US" sz="1400" dirty="0">
                <a:latin typeface="Times New Roman" panose="02020603050405020304" pitchFamily="18" charset="0"/>
                <a:cs typeface="Times New Roman" panose="02020603050405020304" pitchFamily="18" charset="0"/>
              </a:rPr>
              <a:t>/Loa/Day; </a:t>
            </a:r>
          </a:p>
          <a:p>
            <a:pPr marL="0" indent="0" algn="just">
              <a:buNone/>
            </a:pPr>
            <a:r>
              <a:rPr lang="en-US" sz="1400" dirty="0">
                <a:latin typeface="Times New Roman" panose="02020603050405020304" pitchFamily="18" charset="0"/>
                <a:cs typeface="Times New Roman" panose="02020603050405020304" pitchFamily="18" charset="0"/>
              </a:rPr>
              <a:t>                              Double Banking - 1.90 </a:t>
            </a:r>
            <a:r>
              <a:rPr lang="en-US" sz="1400" dirty="0" err="1">
                <a:latin typeface="Times New Roman" panose="02020603050405020304" pitchFamily="18" charset="0"/>
                <a:cs typeface="Times New Roman" panose="02020603050405020304" pitchFamily="18" charset="0"/>
              </a:rPr>
              <a:t>Eur</a:t>
            </a:r>
            <a:r>
              <a:rPr lang="en-US" sz="1400" dirty="0">
                <a:latin typeface="Times New Roman" panose="02020603050405020304" pitchFamily="18" charset="0"/>
                <a:cs typeface="Times New Roman" panose="02020603050405020304" pitchFamily="18" charset="0"/>
              </a:rPr>
              <a:t>/Loa/Day.</a:t>
            </a:r>
          </a:p>
          <a:p>
            <a:pPr marL="0" indent="0" algn="just">
              <a:buNone/>
            </a:pPr>
            <a:endParaRPr lang="en-US" sz="1400" dirty="0">
              <a:latin typeface="Times New Roman" panose="02020603050405020304" pitchFamily="18" charset="0"/>
              <a:cs typeface="Times New Roman" panose="02020603050405020304" pitchFamily="18" charset="0"/>
            </a:endParaRPr>
          </a:p>
          <a:p>
            <a:pPr marL="0" indent="0" algn="just">
              <a:buNone/>
            </a:pPr>
            <a:r>
              <a:rPr lang="en-US" sz="1400" dirty="0">
                <a:latin typeface="Times New Roman" panose="02020603050405020304" pitchFamily="18" charset="0"/>
                <a:cs typeface="Times New Roman" panose="02020603050405020304" pitchFamily="18" charset="0"/>
              </a:rPr>
              <a:t>MOORING OF VESSEL                                     - 0.033 </a:t>
            </a:r>
            <a:r>
              <a:rPr lang="en-US" sz="1400" dirty="0" err="1">
                <a:latin typeface="Times New Roman" panose="02020603050405020304" pitchFamily="18" charset="0"/>
                <a:cs typeface="Times New Roman" panose="02020603050405020304" pitchFamily="18" charset="0"/>
              </a:rPr>
              <a:t>Eur</a:t>
            </a:r>
            <a:r>
              <a:rPr lang="en-US" sz="1400" dirty="0">
                <a:latin typeface="Times New Roman" panose="02020603050405020304" pitchFamily="18" charset="0"/>
                <a:cs typeface="Times New Roman" panose="02020603050405020304" pitchFamily="18" charset="0"/>
              </a:rPr>
              <a:t>/</a:t>
            </a:r>
            <a:r>
              <a:rPr lang="en-US" sz="1400" dirty="0" err="1">
                <a:latin typeface="Times New Roman" panose="02020603050405020304" pitchFamily="18" charset="0"/>
                <a:cs typeface="Times New Roman" panose="02020603050405020304" pitchFamily="18" charset="0"/>
              </a:rPr>
              <a:t>Gt</a:t>
            </a:r>
            <a:r>
              <a:rPr lang="en-US" sz="1400" dirty="0">
                <a:latin typeface="Times New Roman" panose="02020603050405020304" pitchFamily="18" charset="0"/>
                <a:cs typeface="Times New Roman" panose="02020603050405020304" pitchFamily="18" charset="0"/>
              </a:rPr>
              <a:t>;</a:t>
            </a:r>
          </a:p>
          <a:p>
            <a:pPr marL="0" indent="0" algn="just">
              <a:buNone/>
            </a:pPr>
            <a:r>
              <a:rPr lang="en-US" sz="1400" dirty="0">
                <a:latin typeface="Times New Roman" panose="02020603050405020304" pitchFamily="18" charset="0"/>
                <a:cs typeface="Times New Roman" panose="02020603050405020304" pitchFamily="18" charset="0"/>
              </a:rPr>
              <a:t>                                                                                 0.017 </a:t>
            </a:r>
            <a:r>
              <a:rPr lang="en-US" sz="1400" dirty="0" err="1">
                <a:latin typeface="Times New Roman" panose="02020603050405020304" pitchFamily="18" charset="0"/>
                <a:cs typeface="Times New Roman" panose="02020603050405020304" pitchFamily="18" charset="0"/>
              </a:rPr>
              <a:t>Eur</a:t>
            </a:r>
            <a:r>
              <a:rPr lang="en-US" sz="1400" dirty="0">
                <a:latin typeface="Times New Roman" panose="02020603050405020304" pitchFamily="18" charset="0"/>
                <a:cs typeface="Times New Roman" panose="02020603050405020304" pitchFamily="18" charset="0"/>
              </a:rPr>
              <a:t>/</a:t>
            </a:r>
            <a:r>
              <a:rPr lang="en-US" sz="1400" dirty="0" err="1">
                <a:latin typeface="Times New Roman" panose="02020603050405020304" pitchFamily="18" charset="0"/>
                <a:cs typeface="Times New Roman" panose="02020603050405020304" pitchFamily="18" charset="0"/>
              </a:rPr>
              <a:t>Gt</a:t>
            </a:r>
            <a:r>
              <a:rPr lang="en-US" sz="1400" dirty="0">
                <a:latin typeface="Times New Roman" panose="02020603050405020304" pitchFamily="18" charset="0"/>
                <a:cs typeface="Times New Roman" panose="02020603050405020304" pitchFamily="18" charset="0"/>
              </a:rPr>
              <a:t> </a:t>
            </a:r>
            <a:r>
              <a:rPr lang="en-US" sz="1400" i="1" dirty="0">
                <a:latin typeface="Times New Roman" panose="02020603050405020304" pitchFamily="18" charset="0"/>
                <a:cs typeface="Times New Roman" panose="02020603050405020304" pitchFamily="18" charset="0"/>
              </a:rPr>
              <a:t>(moving the Vessel in the   same quay)</a:t>
            </a:r>
          </a:p>
          <a:p>
            <a:pPr marL="0" indent="0" algn="just">
              <a:buNone/>
            </a:pPr>
            <a:r>
              <a:rPr lang="en-US" sz="1400" dirty="0">
                <a:latin typeface="Times New Roman" panose="02020603050405020304" pitchFamily="18" charset="0"/>
                <a:cs typeface="Times New Roman" panose="02020603050405020304" pitchFamily="18" charset="0"/>
              </a:rPr>
              <a:t>UNMOORING OF VESSEL                               - 0.033 </a:t>
            </a:r>
            <a:r>
              <a:rPr lang="en-US" sz="1400" dirty="0" err="1">
                <a:latin typeface="Times New Roman" panose="02020603050405020304" pitchFamily="18" charset="0"/>
                <a:cs typeface="Times New Roman" panose="02020603050405020304" pitchFamily="18" charset="0"/>
              </a:rPr>
              <a:t>Eur</a:t>
            </a:r>
            <a:r>
              <a:rPr lang="en-US" sz="1400" dirty="0">
                <a:latin typeface="Times New Roman" panose="02020603050405020304" pitchFamily="18" charset="0"/>
                <a:cs typeface="Times New Roman" panose="02020603050405020304" pitchFamily="18" charset="0"/>
              </a:rPr>
              <a:t>/</a:t>
            </a:r>
            <a:r>
              <a:rPr lang="en-US" sz="1400" dirty="0" err="1">
                <a:latin typeface="Times New Roman" panose="02020603050405020304" pitchFamily="18" charset="0"/>
                <a:cs typeface="Times New Roman" panose="02020603050405020304" pitchFamily="18" charset="0"/>
              </a:rPr>
              <a:t>Gt</a:t>
            </a:r>
            <a:r>
              <a:rPr lang="en-US" sz="1400" dirty="0">
                <a:latin typeface="Times New Roman" panose="02020603050405020304" pitchFamily="18" charset="0"/>
                <a:cs typeface="Times New Roman" panose="02020603050405020304" pitchFamily="18" charset="0"/>
              </a:rPr>
              <a:t>;</a:t>
            </a:r>
          </a:p>
          <a:p>
            <a:pPr marL="0" indent="0" algn="just">
              <a:buNone/>
            </a:pPr>
            <a:r>
              <a:rPr lang="en-US" sz="1400" dirty="0">
                <a:latin typeface="Times New Roman" panose="02020603050405020304" pitchFamily="18" charset="0"/>
                <a:cs typeface="Times New Roman" panose="02020603050405020304" pitchFamily="18" charset="0"/>
              </a:rPr>
              <a:t>                                                                                0017 </a:t>
            </a:r>
            <a:r>
              <a:rPr lang="en-US" sz="1400" dirty="0" err="1">
                <a:latin typeface="Times New Roman" panose="02020603050405020304" pitchFamily="18" charset="0"/>
                <a:cs typeface="Times New Roman" panose="02020603050405020304" pitchFamily="18" charset="0"/>
              </a:rPr>
              <a:t>Eur</a:t>
            </a:r>
            <a:r>
              <a:rPr lang="en-US" sz="1400" dirty="0">
                <a:latin typeface="Times New Roman" panose="02020603050405020304" pitchFamily="18" charset="0"/>
                <a:cs typeface="Times New Roman" panose="02020603050405020304" pitchFamily="18" charset="0"/>
              </a:rPr>
              <a:t>/</a:t>
            </a:r>
            <a:r>
              <a:rPr lang="en-US" sz="1400" dirty="0" err="1">
                <a:latin typeface="Times New Roman" panose="02020603050405020304" pitchFamily="18" charset="0"/>
                <a:cs typeface="Times New Roman" panose="02020603050405020304" pitchFamily="18" charset="0"/>
              </a:rPr>
              <a:t>Gt</a:t>
            </a:r>
            <a:r>
              <a:rPr lang="en-US" sz="1400" dirty="0">
                <a:latin typeface="Times New Roman" panose="02020603050405020304" pitchFamily="18" charset="0"/>
                <a:cs typeface="Times New Roman" panose="02020603050405020304" pitchFamily="18" charset="0"/>
              </a:rPr>
              <a:t> </a:t>
            </a:r>
            <a:r>
              <a:rPr lang="en-US" sz="1400" i="1" dirty="0">
                <a:latin typeface="Times New Roman" panose="02020603050405020304" pitchFamily="18" charset="0"/>
                <a:cs typeface="Times New Roman" panose="02020603050405020304" pitchFamily="18" charset="0"/>
              </a:rPr>
              <a:t>(moving the Vessel in the   same quay)</a:t>
            </a:r>
          </a:p>
          <a:p>
            <a:pPr marL="0" indent="0" algn="just">
              <a:buNone/>
            </a:pPr>
            <a:endParaRPr lang="en-US" sz="1400" i="1" dirty="0">
              <a:latin typeface="Times New Roman" panose="02020603050405020304" pitchFamily="18" charset="0"/>
              <a:cs typeface="Times New Roman" panose="02020603050405020304" pitchFamily="18" charset="0"/>
            </a:endParaRPr>
          </a:p>
        </p:txBody>
      </p:sp>
      <p:pic>
        <p:nvPicPr>
          <p:cNvPr id="4" name="Picture 3"/>
          <p:cNvPicPr/>
          <p:nvPr/>
        </p:nvPicPr>
        <p:blipFill>
          <a:blip r:embed="rId2"/>
          <a:stretch>
            <a:fillRect/>
          </a:stretch>
        </p:blipFill>
        <p:spPr>
          <a:xfrm>
            <a:off x="1014846" y="542131"/>
            <a:ext cx="1135380" cy="485775"/>
          </a:xfrm>
          <a:prstGeom prst="rect">
            <a:avLst/>
          </a:prstGeom>
        </p:spPr>
      </p:pic>
    </p:spTree>
    <p:extLst>
      <p:ext uri="{BB962C8B-B14F-4D97-AF65-F5344CB8AC3E}">
        <p14:creationId xmlns:p14="http://schemas.microsoft.com/office/powerpoint/2010/main" val="25245026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r-FR" sz="1400" dirty="0">
                <a:latin typeface="Times New Roman" panose="02020603050405020304" pitchFamily="18" charset="0"/>
                <a:cs typeface="Times New Roman" panose="02020603050405020304" pitchFamily="18" charset="0"/>
              </a:rPr>
              <a:t>                             SHOQERI KONCENSIONARE</a:t>
            </a:r>
            <a:endParaRPr lang="en-US" sz="1400" dirty="0"/>
          </a:p>
        </p:txBody>
      </p:sp>
      <p:sp>
        <p:nvSpPr>
          <p:cNvPr id="3" name="Content Placeholder 2"/>
          <p:cNvSpPr>
            <a:spLocks noGrp="1"/>
          </p:cNvSpPr>
          <p:nvPr>
            <p:ph idx="1"/>
          </p:nvPr>
        </p:nvSpPr>
        <p:spPr/>
        <p:txBody>
          <a:bodyPr>
            <a:normAutofit/>
          </a:bodyPr>
          <a:lstStyle/>
          <a:p>
            <a:pPr marL="0" indent="0">
              <a:buNone/>
            </a:pPr>
            <a:r>
              <a:rPr lang="en-US" sz="1800" dirty="0">
                <a:latin typeface="Times New Roman" panose="02020603050405020304" pitchFamily="18" charset="0"/>
                <a:cs typeface="Times New Roman" panose="02020603050405020304" pitchFamily="18" charset="0"/>
              </a:rPr>
              <a:t>CARGO LOADING/DISCHARGING TO/FROM VESSEL</a:t>
            </a:r>
          </a:p>
          <a:p>
            <a:pPr marL="0" indent="0" algn="just">
              <a:buNone/>
            </a:pPr>
            <a:r>
              <a:rPr lang="en-US" sz="1400" b="1" dirty="0">
                <a:latin typeface="Times New Roman" panose="02020603050405020304" pitchFamily="18" charset="0"/>
                <a:cs typeface="Times New Roman" panose="02020603050405020304" pitchFamily="18" charset="0"/>
              </a:rPr>
              <a:t>Bulk Cargo</a:t>
            </a:r>
          </a:p>
          <a:p>
            <a:pPr marL="0" indent="0" algn="just">
              <a:buNone/>
            </a:pPr>
            <a:r>
              <a:rPr lang="en-US" sz="1400" dirty="0">
                <a:latin typeface="Times New Roman" panose="02020603050405020304" pitchFamily="18" charset="0"/>
                <a:cs typeface="Times New Roman" panose="02020603050405020304" pitchFamily="18" charset="0"/>
              </a:rPr>
              <a:t>COAL                                                                                                     -                    </a:t>
            </a:r>
            <a:r>
              <a:rPr lang="sq-AL" sz="1400" dirty="0">
                <a:latin typeface="Times New Roman" panose="02020603050405020304" pitchFamily="18" charset="0"/>
                <a:cs typeface="Times New Roman" panose="02020603050405020304" pitchFamily="18" charset="0"/>
              </a:rPr>
              <a:t>480</a:t>
            </a:r>
            <a:r>
              <a:rPr lang="en-US" sz="1400" dirty="0">
                <a:latin typeface="Times New Roman" panose="02020603050405020304" pitchFamily="18" charset="0"/>
                <a:cs typeface="Times New Roman" panose="02020603050405020304" pitchFamily="18" charset="0"/>
              </a:rPr>
              <a:t> </a:t>
            </a:r>
            <a:r>
              <a:rPr lang="sq-AL" sz="1400" dirty="0">
                <a:latin typeface="Times New Roman" panose="02020603050405020304" pitchFamily="18" charset="0"/>
                <a:cs typeface="Times New Roman" panose="02020603050405020304" pitchFamily="18" charset="0"/>
              </a:rPr>
              <a:t>Lek/</a:t>
            </a:r>
            <a:r>
              <a:rPr lang="en-US" sz="1400" dirty="0">
                <a:latin typeface="Times New Roman" panose="02020603050405020304" pitchFamily="18" charset="0"/>
                <a:cs typeface="Times New Roman" panose="02020603050405020304" pitchFamily="18" charset="0"/>
              </a:rPr>
              <a:t>T</a:t>
            </a:r>
            <a:r>
              <a:rPr lang="sq-AL" sz="1400" dirty="0">
                <a:latin typeface="Times New Roman" panose="02020603050405020304" pitchFamily="18" charset="0"/>
                <a:cs typeface="Times New Roman" panose="02020603050405020304" pitchFamily="18" charset="0"/>
              </a:rPr>
              <a:t>on</a:t>
            </a:r>
            <a:r>
              <a:rPr lang="en-US" sz="1400" dirty="0">
                <a:latin typeface="Times New Roman" panose="02020603050405020304" pitchFamily="18" charset="0"/>
                <a:cs typeface="Times New Roman" panose="02020603050405020304" pitchFamily="18" charset="0"/>
              </a:rPr>
              <a:t>;</a:t>
            </a:r>
          </a:p>
          <a:p>
            <a:pPr marL="0" indent="0" algn="just">
              <a:buNone/>
            </a:pPr>
            <a:endParaRPr lang="en-US" sz="1400" dirty="0">
              <a:latin typeface="Times New Roman" panose="02020603050405020304" pitchFamily="18" charset="0"/>
              <a:cs typeface="Times New Roman" panose="02020603050405020304" pitchFamily="18" charset="0"/>
            </a:endParaRPr>
          </a:p>
          <a:p>
            <a:pPr marL="0" indent="0" algn="just">
              <a:buNone/>
            </a:pPr>
            <a:r>
              <a:rPr lang="en-US" sz="1400" dirty="0">
                <a:latin typeface="Times New Roman" panose="02020603050405020304" pitchFamily="18" charset="0"/>
                <a:cs typeface="Times New Roman" panose="02020603050405020304" pitchFamily="18" charset="0"/>
              </a:rPr>
              <a:t>ORES, MINERALS, METAL ALLOYS, SOILS,                            </a:t>
            </a:r>
          </a:p>
          <a:p>
            <a:pPr marL="0" indent="0" algn="just">
              <a:buNone/>
            </a:pPr>
            <a:r>
              <a:rPr lang="en-US" sz="1400" dirty="0">
                <a:latin typeface="Times New Roman" panose="02020603050405020304" pitchFamily="18" charset="0"/>
                <a:cs typeface="Times New Roman" panose="02020603050405020304" pitchFamily="18" charset="0"/>
              </a:rPr>
              <a:t>COPPER, GYPSUM, SALT, GRAVEL, CLINKER, </a:t>
            </a:r>
          </a:p>
          <a:p>
            <a:pPr marL="0" indent="0" algn="just">
              <a:buNone/>
            </a:pPr>
            <a:r>
              <a:rPr lang="en-US" sz="1400" dirty="0">
                <a:latin typeface="Times New Roman" panose="02020603050405020304" pitchFamily="18" charset="0"/>
                <a:cs typeface="Times New Roman" panose="02020603050405020304" pitchFamily="18" charset="0"/>
              </a:rPr>
              <a:t>SLAG, COAL, PET COKE, LIGNITE,</a:t>
            </a:r>
          </a:p>
          <a:p>
            <a:pPr marL="0" indent="0" algn="just">
              <a:buNone/>
            </a:pPr>
            <a:r>
              <a:rPr lang="en-US" sz="1400" dirty="0">
                <a:latin typeface="Times New Roman" panose="02020603050405020304" pitchFamily="18" charset="0"/>
                <a:cs typeface="Times New Roman" panose="02020603050405020304" pitchFamily="18" charset="0"/>
              </a:rPr>
              <a:t>ANTHRACITE, SPONGE IRON, CASTE IRON:                                -                    </a:t>
            </a:r>
            <a:r>
              <a:rPr lang="sq-AL" sz="1400" dirty="0">
                <a:latin typeface="Times New Roman" panose="02020603050405020304" pitchFamily="18" charset="0"/>
                <a:cs typeface="Times New Roman" panose="02020603050405020304" pitchFamily="18" charset="0"/>
              </a:rPr>
              <a:t>654</a:t>
            </a:r>
            <a:r>
              <a:rPr lang="en-US" sz="1400" dirty="0">
                <a:latin typeface="Times New Roman" panose="02020603050405020304" pitchFamily="18" charset="0"/>
                <a:cs typeface="Times New Roman" panose="02020603050405020304" pitchFamily="18" charset="0"/>
              </a:rPr>
              <a:t> </a:t>
            </a:r>
            <a:r>
              <a:rPr lang="sq-AL" sz="1400" dirty="0">
                <a:latin typeface="Times New Roman" panose="02020603050405020304" pitchFamily="18" charset="0"/>
                <a:cs typeface="Times New Roman" panose="02020603050405020304" pitchFamily="18" charset="0"/>
              </a:rPr>
              <a:t>Lek/</a:t>
            </a:r>
            <a:r>
              <a:rPr lang="en-US" sz="1400" dirty="0">
                <a:latin typeface="Times New Roman" panose="02020603050405020304" pitchFamily="18" charset="0"/>
                <a:cs typeface="Times New Roman" panose="02020603050405020304" pitchFamily="18" charset="0"/>
              </a:rPr>
              <a:t>T</a:t>
            </a:r>
            <a:r>
              <a:rPr lang="sq-AL" sz="1400" dirty="0">
                <a:latin typeface="Times New Roman" panose="02020603050405020304" pitchFamily="18" charset="0"/>
                <a:cs typeface="Times New Roman" panose="02020603050405020304" pitchFamily="18" charset="0"/>
              </a:rPr>
              <a:t>on</a:t>
            </a:r>
            <a:r>
              <a:rPr lang="en-US" sz="1400" dirty="0">
                <a:latin typeface="Times New Roman" panose="02020603050405020304" pitchFamily="18" charset="0"/>
                <a:cs typeface="Times New Roman" panose="02020603050405020304" pitchFamily="18" charset="0"/>
              </a:rPr>
              <a:t>;</a:t>
            </a:r>
          </a:p>
          <a:p>
            <a:pPr marL="0" indent="0" algn="just">
              <a:buNone/>
            </a:pPr>
            <a:endParaRPr lang="en-US" sz="1400" dirty="0">
              <a:latin typeface="Times New Roman" panose="02020603050405020304" pitchFamily="18" charset="0"/>
              <a:cs typeface="Times New Roman" panose="02020603050405020304" pitchFamily="18" charset="0"/>
            </a:endParaRPr>
          </a:p>
          <a:p>
            <a:pPr marL="0" indent="0" algn="just">
              <a:buNone/>
            </a:pPr>
            <a:r>
              <a:rPr lang="en-US" sz="1400" dirty="0">
                <a:latin typeface="Times New Roman" panose="02020603050405020304" pitchFamily="18" charset="0"/>
                <a:cs typeface="Times New Roman" panose="02020603050405020304" pitchFamily="18" charset="0"/>
              </a:rPr>
              <a:t>CONSTRUCTION MATERIALS                                                          -                    </a:t>
            </a:r>
            <a:r>
              <a:rPr lang="sq-AL" sz="1400" dirty="0">
                <a:latin typeface="Times New Roman" panose="02020603050405020304" pitchFamily="18" charset="0"/>
                <a:cs typeface="Times New Roman" panose="02020603050405020304" pitchFamily="18" charset="0"/>
              </a:rPr>
              <a:t>558</a:t>
            </a:r>
            <a:r>
              <a:rPr lang="en-US" sz="1400" dirty="0">
                <a:latin typeface="Times New Roman" panose="02020603050405020304" pitchFamily="18" charset="0"/>
                <a:cs typeface="Times New Roman" panose="02020603050405020304" pitchFamily="18" charset="0"/>
              </a:rPr>
              <a:t> </a:t>
            </a:r>
            <a:r>
              <a:rPr lang="sq-AL" sz="1400" dirty="0">
                <a:latin typeface="Times New Roman" panose="02020603050405020304" pitchFamily="18" charset="0"/>
                <a:cs typeface="Times New Roman" panose="02020603050405020304" pitchFamily="18" charset="0"/>
              </a:rPr>
              <a:t>Lek/</a:t>
            </a:r>
            <a:r>
              <a:rPr lang="en-US" sz="1400" dirty="0">
                <a:latin typeface="Times New Roman" panose="02020603050405020304" pitchFamily="18" charset="0"/>
                <a:cs typeface="Times New Roman" panose="02020603050405020304" pitchFamily="18" charset="0"/>
              </a:rPr>
              <a:t>T</a:t>
            </a:r>
            <a:r>
              <a:rPr lang="sq-AL" sz="1400" dirty="0">
                <a:latin typeface="Times New Roman" panose="02020603050405020304" pitchFamily="18" charset="0"/>
                <a:cs typeface="Times New Roman" panose="02020603050405020304" pitchFamily="18" charset="0"/>
              </a:rPr>
              <a:t>on</a:t>
            </a:r>
            <a:r>
              <a:rPr lang="en-US" sz="1400" dirty="0">
                <a:latin typeface="Times New Roman" panose="02020603050405020304" pitchFamily="18" charset="0"/>
                <a:cs typeface="Times New Roman" panose="02020603050405020304" pitchFamily="18" charset="0"/>
              </a:rPr>
              <a:t>;</a:t>
            </a:r>
          </a:p>
          <a:p>
            <a:pPr marL="0" indent="0" algn="just">
              <a:buNone/>
            </a:pPr>
            <a:r>
              <a:rPr lang="en-US" sz="1400" dirty="0">
                <a:latin typeface="Times New Roman" panose="02020603050405020304" pitchFamily="18" charset="0"/>
                <a:cs typeface="Times New Roman" panose="02020603050405020304" pitchFamily="18" charset="0"/>
              </a:rPr>
              <a:t>CEMENT MOVING WITH VACUUM PUMP                                     -                    </a:t>
            </a:r>
            <a:r>
              <a:rPr lang="sq-AL" sz="1400" dirty="0">
                <a:latin typeface="Times New Roman" panose="02020603050405020304" pitchFamily="18" charset="0"/>
                <a:cs typeface="Times New Roman" panose="02020603050405020304" pitchFamily="18" charset="0"/>
              </a:rPr>
              <a:t>526</a:t>
            </a:r>
            <a:r>
              <a:rPr lang="en-US" sz="1400" dirty="0">
                <a:latin typeface="Times New Roman" panose="02020603050405020304" pitchFamily="18" charset="0"/>
                <a:cs typeface="Times New Roman" panose="02020603050405020304" pitchFamily="18" charset="0"/>
              </a:rPr>
              <a:t> </a:t>
            </a:r>
            <a:r>
              <a:rPr lang="sq-AL" sz="1400" dirty="0">
                <a:latin typeface="Times New Roman" panose="02020603050405020304" pitchFamily="18" charset="0"/>
                <a:cs typeface="Times New Roman" panose="02020603050405020304" pitchFamily="18" charset="0"/>
              </a:rPr>
              <a:t>Lek/</a:t>
            </a:r>
            <a:r>
              <a:rPr lang="en-US" sz="1400" dirty="0">
                <a:latin typeface="Times New Roman" panose="02020603050405020304" pitchFamily="18" charset="0"/>
                <a:cs typeface="Times New Roman" panose="02020603050405020304" pitchFamily="18" charset="0"/>
              </a:rPr>
              <a:t>T</a:t>
            </a:r>
            <a:r>
              <a:rPr lang="sq-AL" sz="1400" dirty="0">
                <a:latin typeface="Times New Roman" panose="02020603050405020304" pitchFamily="18" charset="0"/>
                <a:cs typeface="Times New Roman" panose="02020603050405020304" pitchFamily="18" charset="0"/>
              </a:rPr>
              <a:t>on</a:t>
            </a:r>
            <a:r>
              <a:rPr lang="en-US" sz="1400" dirty="0">
                <a:latin typeface="Times New Roman" panose="02020603050405020304" pitchFamily="18" charset="0"/>
                <a:cs typeface="Times New Roman" panose="02020603050405020304" pitchFamily="18" charset="0"/>
              </a:rPr>
              <a:t>;</a:t>
            </a:r>
          </a:p>
          <a:p>
            <a:pPr marL="0" indent="0" algn="just">
              <a:buNone/>
            </a:pPr>
            <a:r>
              <a:rPr lang="en-US" sz="1400" dirty="0">
                <a:latin typeface="Times New Roman" panose="02020603050405020304" pitchFamily="18" charset="0"/>
                <a:cs typeface="Times New Roman" panose="02020603050405020304" pitchFamily="18" charset="0"/>
              </a:rPr>
              <a:t>SCRAP                                                                                                    -                   </a:t>
            </a:r>
            <a:r>
              <a:rPr lang="sq-AL" sz="1400" dirty="0">
                <a:latin typeface="Times New Roman" panose="02020603050405020304" pitchFamily="18" charset="0"/>
                <a:cs typeface="Times New Roman" panose="02020603050405020304" pitchFamily="18" charset="0"/>
              </a:rPr>
              <a:t>633</a:t>
            </a:r>
            <a:r>
              <a:rPr lang="en-US" sz="1400" dirty="0">
                <a:latin typeface="Times New Roman" panose="02020603050405020304" pitchFamily="18" charset="0"/>
                <a:cs typeface="Times New Roman" panose="02020603050405020304" pitchFamily="18" charset="0"/>
              </a:rPr>
              <a:t> </a:t>
            </a:r>
            <a:r>
              <a:rPr lang="sq-AL" sz="1400" dirty="0">
                <a:latin typeface="Times New Roman" panose="02020603050405020304" pitchFamily="18" charset="0"/>
                <a:cs typeface="Times New Roman" panose="02020603050405020304" pitchFamily="18" charset="0"/>
              </a:rPr>
              <a:t>Lek/</a:t>
            </a:r>
            <a:r>
              <a:rPr lang="en-US" sz="1400" dirty="0">
                <a:latin typeface="Times New Roman" panose="02020603050405020304" pitchFamily="18" charset="0"/>
                <a:cs typeface="Times New Roman" panose="02020603050405020304" pitchFamily="18" charset="0"/>
              </a:rPr>
              <a:t>T</a:t>
            </a:r>
            <a:r>
              <a:rPr lang="sq-AL" sz="1400" dirty="0">
                <a:latin typeface="Times New Roman" panose="02020603050405020304" pitchFamily="18" charset="0"/>
                <a:cs typeface="Times New Roman" panose="02020603050405020304" pitchFamily="18" charset="0"/>
              </a:rPr>
              <a:t>on</a:t>
            </a:r>
            <a:r>
              <a:rPr lang="en-US" sz="1400" dirty="0">
                <a:latin typeface="Times New Roman" panose="02020603050405020304" pitchFamily="18" charset="0"/>
                <a:cs typeface="Times New Roman" panose="02020603050405020304" pitchFamily="18" charset="0"/>
              </a:rPr>
              <a:t>;</a:t>
            </a:r>
          </a:p>
          <a:p>
            <a:pPr marL="0" indent="0" algn="just">
              <a:buNone/>
            </a:pPr>
            <a:r>
              <a:rPr lang="en-US" sz="1400" dirty="0">
                <a:latin typeface="Times New Roman" panose="02020603050405020304" pitchFamily="18" charset="0"/>
                <a:cs typeface="Times New Roman" panose="02020603050405020304" pitchFamily="18" charset="0"/>
              </a:rPr>
              <a:t>SECURITY TARIFF/ISPS                                                                     -                   14.00 </a:t>
            </a:r>
            <a:r>
              <a:rPr lang="sq-AL" sz="1400" dirty="0">
                <a:latin typeface="Times New Roman" panose="02020603050405020304" pitchFamily="18" charset="0"/>
                <a:cs typeface="Times New Roman" panose="02020603050405020304" pitchFamily="18" charset="0"/>
              </a:rPr>
              <a:t>Lek/</a:t>
            </a:r>
            <a:r>
              <a:rPr lang="en-US" sz="1400" dirty="0">
                <a:latin typeface="Times New Roman" panose="02020603050405020304" pitchFamily="18" charset="0"/>
                <a:cs typeface="Times New Roman" panose="02020603050405020304" pitchFamily="18" charset="0"/>
              </a:rPr>
              <a:t>T</a:t>
            </a:r>
            <a:r>
              <a:rPr lang="sq-AL" sz="1400" dirty="0">
                <a:latin typeface="Times New Roman" panose="02020603050405020304" pitchFamily="18" charset="0"/>
                <a:cs typeface="Times New Roman" panose="02020603050405020304" pitchFamily="18" charset="0"/>
              </a:rPr>
              <a:t>on</a:t>
            </a:r>
            <a:r>
              <a:rPr lang="en-US" sz="1400" dirty="0">
                <a:latin typeface="Times New Roman" panose="02020603050405020304" pitchFamily="18" charset="0"/>
                <a:cs typeface="Times New Roman" panose="02020603050405020304" pitchFamily="18" charset="0"/>
              </a:rPr>
              <a:t>;</a:t>
            </a:r>
          </a:p>
          <a:p>
            <a:pPr marL="0" indent="0" algn="just">
              <a:buNone/>
            </a:pPr>
            <a:endParaRPr lang="en-US" sz="1400" dirty="0">
              <a:latin typeface="Times New Roman" panose="02020603050405020304" pitchFamily="18" charset="0"/>
              <a:cs typeface="Times New Roman" panose="02020603050405020304" pitchFamily="18" charset="0"/>
            </a:endParaRPr>
          </a:p>
          <a:p>
            <a:pPr marL="0" indent="0" algn="just">
              <a:buNone/>
            </a:pPr>
            <a:endParaRPr lang="en-US" sz="1400" b="1" dirty="0">
              <a:latin typeface="Times New Roman" panose="02020603050405020304" pitchFamily="18" charset="0"/>
              <a:cs typeface="Times New Roman" panose="02020603050405020304" pitchFamily="18" charset="0"/>
            </a:endParaRPr>
          </a:p>
          <a:p>
            <a:pPr marL="0" indent="0" algn="just">
              <a:buNone/>
            </a:pPr>
            <a:endParaRPr lang="en-US" sz="1400" b="1" dirty="0">
              <a:latin typeface="Times New Roman" panose="02020603050405020304" pitchFamily="18" charset="0"/>
              <a:cs typeface="Times New Roman" panose="02020603050405020304" pitchFamily="18" charset="0"/>
            </a:endParaRPr>
          </a:p>
          <a:p>
            <a:pPr marL="0" indent="0" algn="just">
              <a:buNone/>
            </a:pPr>
            <a:endParaRPr lang="en-US" sz="1400" b="1" dirty="0">
              <a:latin typeface="Times New Roman" panose="02020603050405020304" pitchFamily="18" charset="0"/>
              <a:cs typeface="Times New Roman" panose="02020603050405020304" pitchFamily="18" charset="0"/>
            </a:endParaRPr>
          </a:p>
        </p:txBody>
      </p:sp>
      <p:pic>
        <p:nvPicPr>
          <p:cNvPr id="4" name="Picture 3"/>
          <p:cNvPicPr/>
          <p:nvPr/>
        </p:nvPicPr>
        <p:blipFill>
          <a:blip r:embed="rId2"/>
          <a:stretch>
            <a:fillRect/>
          </a:stretch>
        </p:blipFill>
        <p:spPr>
          <a:xfrm>
            <a:off x="1014846" y="542131"/>
            <a:ext cx="1135380" cy="485775"/>
          </a:xfrm>
          <a:prstGeom prst="rect">
            <a:avLst/>
          </a:prstGeom>
        </p:spPr>
      </p:pic>
    </p:spTree>
    <p:extLst>
      <p:ext uri="{BB962C8B-B14F-4D97-AF65-F5344CB8AC3E}">
        <p14:creationId xmlns:p14="http://schemas.microsoft.com/office/powerpoint/2010/main" val="7618524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r-FR" sz="1400" dirty="0">
                <a:latin typeface="Times New Roman" panose="02020603050405020304" pitchFamily="18" charset="0"/>
                <a:cs typeface="Times New Roman" panose="02020603050405020304" pitchFamily="18" charset="0"/>
              </a:rPr>
              <a:t>                             SHOQERI KONCENSIONARE</a:t>
            </a:r>
            <a:endParaRPr lang="en-US" sz="1400" dirty="0"/>
          </a:p>
        </p:txBody>
      </p:sp>
      <p:sp>
        <p:nvSpPr>
          <p:cNvPr id="3" name="Content Placeholder 2"/>
          <p:cNvSpPr>
            <a:spLocks noGrp="1"/>
          </p:cNvSpPr>
          <p:nvPr>
            <p:ph idx="1"/>
          </p:nvPr>
        </p:nvSpPr>
        <p:spPr/>
        <p:txBody>
          <a:bodyPr>
            <a:normAutofit lnSpcReduction="10000"/>
          </a:bodyPr>
          <a:lstStyle/>
          <a:p>
            <a:pPr marL="0" indent="0">
              <a:buNone/>
            </a:pPr>
            <a:r>
              <a:rPr lang="en-US" sz="1400" dirty="0">
                <a:latin typeface="Times New Roman" panose="02020603050405020304" pitchFamily="18" charset="0"/>
                <a:cs typeface="Times New Roman" panose="02020603050405020304" pitchFamily="18" charset="0"/>
              </a:rPr>
              <a:t>BRIMSTONE                                                                                -    </a:t>
            </a:r>
            <a:r>
              <a:rPr lang="sq-AL" sz="1400" dirty="0">
                <a:latin typeface="Times New Roman" panose="02020603050405020304" pitchFamily="18" charset="0"/>
                <a:cs typeface="Times New Roman" panose="02020603050405020304" pitchFamily="18" charset="0"/>
              </a:rPr>
              <a:t>637</a:t>
            </a:r>
            <a:r>
              <a:rPr lang="en-US" sz="1400" dirty="0">
                <a:latin typeface="Times New Roman" panose="02020603050405020304" pitchFamily="18" charset="0"/>
                <a:cs typeface="Times New Roman" panose="02020603050405020304" pitchFamily="18" charset="0"/>
              </a:rPr>
              <a:t> </a:t>
            </a:r>
            <a:r>
              <a:rPr lang="sq-AL" sz="1400" dirty="0">
                <a:latin typeface="Times New Roman" panose="02020603050405020304" pitchFamily="18" charset="0"/>
                <a:cs typeface="Times New Roman" panose="02020603050405020304" pitchFamily="18" charset="0"/>
              </a:rPr>
              <a:t>Lek/</a:t>
            </a:r>
            <a:r>
              <a:rPr lang="en-US" sz="1400" dirty="0">
                <a:latin typeface="Times New Roman" panose="02020603050405020304" pitchFamily="18" charset="0"/>
                <a:cs typeface="Times New Roman" panose="02020603050405020304" pitchFamily="18" charset="0"/>
              </a:rPr>
              <a:t>T</a:t>
            </a:r>
            <a:r>
              <a:rPr lang="sq-AL" sz="1400" dirty="0">
                <a:latin typeface="Times New Roman" panose="02020603050405020304" pitchFamily="18" charset="0"/>
                <a:cs typeface="Times New Roman" panose="02020603050405020304" pitchFamily="18" charset="0"/>
              </a:rPr>
              <a:t>on</a:t>
            </a:r>
            <a:r>
              <a:rPr lang="en-US" sz="1400" dirty="0">
                <a:latin typeface="Times New Roman" panose="02020603050405020304" pitchFamily="18" charset="0"/>
                <a:cs typeface="Times New Roman" panose="02020603050405020304" pitchFamily="18" charset="0"/>
              </a:rPr>
              <a:t>;</a:t>
            </a:r>
          </a:p>
          <a:p>
            <a:pPr marL="0" indent="0" algn="just">
              <a:buNone/>
            </a:pPr>
            <a:r>
              <a:rPr lang="en-US" sz="1400" dirty="0">
                <a:latin typeface="Times New Roman" panose="02020603050405020304" pitchFamily="18" charset="0"/>
                <a:cs typeface="Times New Roman" panose="02020603050405020304" pitchFamily="18" charset="0"/>
              </a:rPr>
              <a:t>DANGEROUS GOODS                                                                -     Additional 100% on the standards tariff;</a:t>
            </a:r>
          </a:p>
          <a:p>
            <a:pPr marL="0" indent="0" algn="just">
              <a:buNone/>
            </a:pPr>
            <a:r>
              <a:rPr lang="en-US" sz="1400" dirty="0">
                <a:latin typeface="Times New Roman" panose="02020603050405020304" pitchFamily="18" charset="0"/>
                <a:cs typeface="Times New Roman" panose="02020603050405020304" pitchFamily="18" charset="0"/>
              </a:rPr>
              <a:t>CEREALS, ANIMAL FODDER, FERTILIZERS, </a:t>
            </a:r>
          </a:p>
          <a:p>
            <a:pPr marL="0" indent="0" algn="just">
              <a:buNone/>
            </a:pPr>
            <a:r>
              <a:rPr lang="en-US" sz="1400" dirty="0">
                <a:latin typeface="Times New Roman" panose="02020603050405020304" pitchFamily="18" charset="0"/>
                <a:cs typeface="Times New Roman" panose="02020603050405020304" pitchFamily="18" charset="0"/>
              </a:rPr>
              <a:t>SUGAR, PELLETS                                                                        -    </a:t>
            </a:r>
            <a:r>
              <a:rPr lang="sq-AL" sz="1400" dirty="0">
                <a:latin typeface="Times New Roman" panose="02020603050405020304" pitchFamily="18" charset="0"/>
                <a:cs typeface="Times New Roman" panose="02020603050405020304" pitchFamily="18" charset="0"/>
              </a:rPr>
              <a:t>682</a:t>
            </a:r>
            <a:r>
              <a:rPr lang="en-US" sz="1400" dirty="0">
                <a:latin typeface="Times New Roman" panose="02020603050405020304" pitchFamily="18" charset="0"/>
                <a:cs typeface="Times New Roman" panose="02020603050405020304" pitchFamily="18" charset="0"/>
              </a:rPr>
              <a:t> </a:t>
            </a:r>
            <a:r>
              <a:rPr lang="sq-AL" sz="1400" dirty="0">
                <a:latin typeface="Times New Roman" panose="02020603050405020304" pitchFamily="18" charset="0"/>
                <a:cs typeface="Times New Roman" panose="02020603050405020304" pitchFamily="18" charset="0"/>
              </a:rPr>
              <a:t>Lek/</a:t>
            </a:r>
            <a:r>
              <a:rPr lang="en-US" sz="1400" dirty="0">
                <a:latin typeface="Times New Roman" panose="02020603050405020304" pitchFamily="18" charset="0"/>
                <a:cs typeface="Times New Roman" panose="02020603050405020304" pitchFamily="18" charset="0"/>
              </a:rPr>
              <a:t>T</a:t>
            </a:r>
            <a:r>
              <a:rPr lang="sq-AL" sz="1400" dirty="0">
                <a:latin typeface="Times New Roman" panose="02020603050405020304" pitchFamily="18" charset="0"/>
                <a:cs typeface="Times New Roman" panose="02020603050405020304" pitchFamily="18" charset="0"/>
              </a:rPr>
              <a:t>on</a:t>
            </a:r>
            <a:r>
              <a:rPr lang="en-US" sz="1400" dirty="0">
                <a:latin typeface="Times New Roman" panose="02020603050405020304" pitchFamily="18" charset="0"/>
                <a:cs typeface="Times New Roman" panose="02020603050405020304" pitchFamily="18" charset="0"/>
              </a:rPr>
              <a:t>;</a:t>
            </a:r>
          </a:p>
          <a:p>
            <a:pPr marL="0" indent="0" algn="just">
              <a:buNone/>
            </a:pPr>
            <a:r>
              <a:rPr lang="en-US" sz="1400" dirty="0">
                <a:latin typeface="Times New Roman" panose="02020603050405020304" pitchFamily="18" charset="0"/>
                <a:cs typeface="Times New Roman" panose="02020603050405020304" pitchFamily="18" charset="0"/>
              </a:rPr>
              <a:t>CHEMICAL FERTILIZERS                                                          -     </a:t>
            </a:r>
            <a:r>
              <a:rPr lang="sq-AL" sz="1400" dirty="0">
                <a:latin typeface="Times New Roman" panose="02020603050405020304" pitchFamily="18" charset="0"/>
                <a:cs typeface="Times New Roman" panose="02020603050405020304" pitchFamily="18" charset="0"/>
              </a:rPr>
              <a:t>575</a:t>
            </a:r>
            <a:r>
              <a:rPr lang="en-US" sz="1400" dirty="0">
                <a:latin typeface="Times New Roman" panose="02020603050405020304" pitchFamily="18" charset="0"/>
                <a:cs typeface="Times New Roman" panose="02020603050405020304" pitchFamily="18" charset="0"/>
              </a:rPr>
              <a:t> </a:t>
            </a:r>
            <a:r>
              <a:rPr lang="sq-AL" sz="1400" dirty="0">
                <a:latin typeface="Times New Roman" panose="02020603050405020304" pitchFamily="18" charset="0"/>
                <a:cs typeface="Times New Roman" panose="02020603050405020304" pitchFamily="18" charset="0"/>
              </a:rPr>
              <a:t>Lek/</a:t>
            </a:r>
            <a:r>
              <a:rPr lang="en-US" sz="1400" dirty="0">
                <a:latin typeface="Times New Roman" panose="02020603050405020304" pitchFamily="18" charset="0"/>
                <a:cs typeface="Times New Roman" panose="02020603050405020304" pitchFamily="18" charset="0"/>
              </a:rPr>
              <a:t>T</a:t>
            </a:r>
            <a:r>
              <a:rPr lang="sq-AL" sz="1400" dirty="0">
                <a:latin typeface="Times New Roman" panose="02020603050405020304" pitchFamily="18" charset="0"/>
                <a:cs typeface="Times New Roman" panose="02020603050405020304" pitchFamily="18" charset="0"/>
              </a:rPr>
              <a:t>on</a:t>
            </a:r>
            <a:r>
              <a:rPr lang="en-US" sz="1400" dirty="0">
                <a:latin typeface="Times New Roman" panose="02020603050405020304" pitchFamily="18" charset="0"/>
                <a:cs typeface="Times New Roman" panose="02020603050405020304" pitchFamily="18" charset="0"/>
              </a:rPr>
              <a:t>;</a:t>
            </a:r>
          </a:p>
          <a:p>
            <a:pPr marL="0" indent="0" algn="just">
              <a:buNone/>
            </a:pPr>
            <a:r>
              <a:rPr lang="en-US" sz="1400" dirty="0">
                <a:latin typeface="Times New Roman" panose="02020603050405020304" pitchFamily="18" charset="0"/>
                <a:cs typeface="Times New Roman" panose="02020603050405020304" pitchFamily="18" charset="0"/>
              </a:rPr>
              <a:t>ISPS                                                                                                 -      14 </a:t>
            </a:r>
            <a:r>
              <a:rPr lang="en-US" sz="1400" dirty="0" err="1">
                <a:latin typeface="Times New Roman" panose="02020603050405020304" pitchFamily="18" charset="0"/>
                <a:cs typeface="Times New Roman" panose="02020603050405020304" pitchFamily="18" charset="0"/>
              </a:rPr>
              <a:t>Lek</a:t>
            </a:r>
            <a:r>
              <a:rPr lang="en-US" sz="1400" dirty="0">
                <a:latin typeface="Times New Roman" panose="02020603050405020304" pitchFamily="18" charset="0"/>
                <a:cs typeface="Times New Roman" panose="02020603050405020304" pitchFamily="18" charset="0"/>
              </a:rPr>
              <a:t>/Ton.</a:t>
            </a:r>
          </a:p>
          <a:p>
            <a:pPr marL="0" indent="0" algn="just">
              <a:buNone/>
            </a:pPr>
            <a:r>
              <a:rPr lang="en-US" sz="1400" dirty="0">
                <a:latin typeface="Times New Roman" panose="02020603050405020304" pitchFamily="18" charset="0"/>
                <a:cs typeface="Times New Roman" panose="02020603050405020304" pitchFamily="18" charset="0"/>
              </a:rPr>
              <a:t> </a:t>
            </a:r>
          </a:p>
          <a:p>
            <a:pPr marL="0" indent="0" algn="just">
              <a:buNone/>
            </a:pPr>
            <a:r>
              <a:rPr lang="en-US" sz="1400" b="1" dirty="0">
                <a:latin typeface="Times New Roman" panose="02020603050405020304" pitchFamily="18" charset="0"/>
                <a:cs typeface="Times New Roman" panose="02020603050405020304" pitchFamily="18" charset="0"/>
              </a:rPr>
              <a:t>Liquid Cargo</a:t>
            </a:r>
          </a:p>
          <a:p>
            <a:pPr marL="0" indent="0" algn="just">
              <a:buNone/>
            </a:pPr>
            <a:endParaRPr lang="en-US" sz="1400" b="1" dirty="0">
              <a:latin typeface="Times New Roman" panose="02020603050405020304" pitchFamily="18" charset="0"/>
              <a:cs typeface="Times New Roman" panose="02020603050405020304" pitchFamily="18" charset="0"/>
            </a:endParaRPr>
          </a:p>
          <a:p>
            <a:pPr marL="0" indent="0" algn="just">
              <a:buNone/>
            </a:pPr>
            <a:r>
              <a:rPr lang="en-US" sz="1400" dirty="0">
                <a:latin typeface="Times New Roman" panose="02020603050405020304" pitchFamily="18" charset="0"/>
                <a:cs typeface="Times New Roman" panose="02020603050405020304" pitchFamily="18" charset="0"/>
              </a:rPr>
              <a:t>LIQUID CARGO (wine, oil, alcohol etc.)                                    -     </a:t>
            </a:r>
            <a:r>
              <a:rPr lang="sq-AL" sz="1400" dirty="0">
                <a:latin typeface="Times New Roman" panose="02020603050405020304" pitchFamily="18" charset="0"/>
                <a:cs typeface="Times New Roman" panose="02020603050405020304" pitchFamily="18" charset="0"/>
              </a:rPr>
              <a:t>280</a:t>
            </a:r>
            <a:r>
              <a:rPr lang="en-US" sz="1400" dirty="0">
                <a:latin typeface="Times New Roman" panose="02020603050405020304" pitchFamily="18" charset="0"/>
                <a:cs typeface="Times New Roman" panose="02020603050405020304" pitchFamily="18" charset="0"/>
              </a:rPr>
              <a:t> </a:t>
            </a:r>
            <a:r>
              <a:rPr lang="sq-AL" sz="1400" dirty="0">
                <a:latin typeface="Times New Roman" panose="02020603050405020304" pitchFamily="18" charset="0"/>
                <a:cs typeface="Times New Roman" panose="02020603050405020304" pitchFamily="18" charset="0"/>
              </a:rPr>
              <a:t>Lek/</a:t>
            </a:r>
            <a:r>
              <a:rPr lang="en-US" sz="1400" dirty="0">
                <a:latin typeface="Times New Roman" panose="02020603050405020304" pitchFamily="18" charset="0"/>
                <a:cs typeface="Times New Roman" panose="02020603050405020304" pitchFamily="18" charset="0"/>
              </a:rPr>
              <a:t>T</a:t>
            </a:r>
            <a:r>
              <a:rPr lang="sq-AL" sz="1400" dirty="0">
                <a:latin typeface="Times New Roman" panose="02020603050405020304" pitchFamily="18" charset="0"/>
                <a:cs typeface="Times New Roman" panose="02020603050405020304" pitchFamily="18" charset="0"/>
              </a:rPr>
              <a:t>on</a:t>
            </a:r>
            <a:r>
              <a:rPr lang="en-US" sz="1400" dirty="0">
                <a:latin typeface="Times New Roman" panose="02020603050405020304" pitchFamily="18" charset="0"/>
                <a:cs typeface="Times New Roman" panose="02020603050405020304" pitchFamily="18" charset="0"/>
              </a:rPr>
              <a:t>;</a:t>
            </a:r>
          </a:p>
          <a:p>
            <a:pPr marL="0" indent="0" algn="just">
              <a:buNone/>
            </a:pPr>
            <a:r>
              <a:rPr lang="en-US" sz="1400" dirty="0">
                <a:latin typeface="Times New Roman" panose="02020603050405020304" pitchFamily="18" charset="0"/>
                <a:cs typeface="Times New Roman" panose="02020603050405020304" pitchFamily="18" charset="0"/>
              </a:rPr>
              <a:t>OTHER LIQUID CARGO                                                            -     </a:t>
            </a:r>
            <a:r>
              <a:rPr lang="sq-AL" sz="1400" dirty="0">
                <a:latin typeface="Times New Roman" panose="02020603050405020304" pitchFamily="18" charset="0"/>
                <a:cs typeface="Times New Roman" panose="02020603050405020304" pitchFamily="18" charset="0"/>
              </a:rPr>
              <a:t>210</a:t>
            </a:r>
            <a:r>
              <a:rPr lang="en-US" sz="1400" dirty="0">
                <a:latin typeface="Times New Roman" panose="02020603050405020304" pitchFamily="18" charset="0"/>
                <a:cs typeface="Times New Roman" panose="02020603050405020304" pitchFamily="18" charset="0"/>
              </a:rPr>
              <a:t> </a:t>
            </a:r>
            <a:r>
              <a:rPr lang="sq-AL" sz="1400" dirty="0">
                <a:latin typeface="Times New Roman" panose="02020603050405020304" pitchFamily="18" charset="0"/>
                <a:cs typeface="Times New Roman" panose="02020603050405020304" pitchFamily="18" charset="0"/>
              </a:rPr>
              <a:t>Lek/</a:t>
            </a:r>
            <a:r>
              <a:rPr lang="en-US" sz="1400" dirty="0">
                <a:latin typeface="Times New Roman" panose="02020603050405020304" pitchFamily="18" charset="0"/>
                <a:cs typeface="Times New Roman" panose="02020603050405020304" pitchFamily="18" charset="0"/>
              </a:rPr>
              <a:t>T</a:t>
            </a:r>
            <a:r>
              <a:rPr lang="sq-AL" sz="1400" dirty="0">
                <a:latin typeface="Times New Roman" panose="02020603050405020304" pitchFamily="18" charset="0"/>
                <a:cs typeface="Times New Roman" panose="02020603050405020304" pitchFamily="18" charset="0"/>
              </a:rPr>
              <a:t>on</a:t>
            </a:r>
            <a:r>
              <a:rPr lang="en-US" sz="1400" dirty="0">
                <a:latin typeface="Times New Roman" panose="02020603050405020304" pitchFamily="18" charset="0"/>
                <a:cs typeface="Times New Roman" panose="02020603050405020304" pitchFamily="18" charset="0"/>
              </a:rPr>
              <a:t>;</a:t>
            </a:r>
          </a:p>
          <a:p>
            <a:pPr marL="0" indent="0" algn="just">
              <a:buNone/>
            </a:pPr>
            <a:r>
              <a:rPr lang="en-US" sz="1400" dirty="0">
                <a:latin typeface="Times New Roman" panose="02020603050405020304" pitchFamily="18" charset="0"/>
                <a:cs typeface="Times New Roman" panose="02020603050405020304" pitchFamily="18" charset="0"/>
              </a:rPr>
              <a:t>ISPS                                                                                               -     14   </a:t>
            </a:r>
            <a:r>
              <a:rPr lang="sq-AL" sz="1400" dirty="0">
                <a:latin typeface="Times New Roman" panose="02020603050405020304" pitchFamily="18" charset="0"/>
                <a:cs typeface="Times New Roman" panose="02020603050405020304" pitchFamily="18" charset="0"/>
              </a:rPr>
              <a:t>Lek/</a:t>
            </a:r>
            <a:r>
              <a:rPr lang="en-US" sz="1400" dirty="0">
                <a:latin typeface="Times New Roman" panose="02020603050405020304" pitchFamily="18" charset="0"/>
                <a:cs typeface="Times New Roman" panose="02020603050405020304" pitchFamily="18" charset="0"/>
              </a:rPr>
              <a:t>T</a:t>
            </a:r>
            <a:r>
              <a:rPr lang="sq-AL" sz="1400" dirty="0">
                <a:latin typeface="Times New Roman" panose="02020603050405020304" pitchFamily="18" charset="0"/>
                <a:cs typeface="Times New Roman" panose="02020603050405020304" pitchFamily="18" charset="0"/>
              </a:rPr>
              <a:t>on</a:t>
            </a:r>
            <a:r>
              <a:rPr lang="en-US" sz="1400" dirty="0">
                <a:latin typeface="Times New Roman" panose="02020603050405020304" pitchFamily="18" charset="0"/>
                <a:cs typeface="Times New Roman" panose="02020603050405020304" pitchFamily="18" charset="0"/>
              </a:rPr>
              <a:t>;</a:t>
            </a:r>
          </a:p>
          <a:p>
            <a:pPr marL="0" indent="0" algn="just">
              <a:buNone/>
            </a:pPr>
            <a:endParaRPr lang="en-US" sz="1400" b="1" dirty="0">
              <a:latin typeface="Times New Roman" panose="02020603050405020304" pitchFamily="18" charset="0"/>
              <a:cs typeface="Times New Roman" panose="02020603050405020304" pitchFamily="18" charset="0"/>
            </a:endParaRPr>
          </a:p>
          <a:p>
            <a:pPr marL="0" indent="0" algn="just">
              <a:buNone/>
            </a:pPr>
            <a:r>
              <a:rPr lang="en-US" sz="1400" dirty="0">
                <a:latin typeface="Times New Roman" panose="02020603050405020304" pitchFamily="18" charset="0"/>
                <a:cs typeface="Times New Roman" panose="02020603050405020304" pitchFamily="18" charset="0"/>
              </a:rPr>
              <a:t> </a:t>
            </a:r>
          </a:p>
          <a:p>
            <a:pPr marL="0" indent="0" algn="just">
              <a:buNone/>
            </a:pPr>
            <a:endParaRPr lang="en-US" sz="1400" dirty="0">
              <a:latin typeface="Times New Roman" panose="02020603050405020304" pitchFamily="18" charset="0"/>
              <a:cs typeface="Times New Roman" panose="02020603050405020304" pitchFamily="18" charset="0"/>
            </a:endParaRPr>
          </a:p>
          <a:p>
            <a:pPr marL="0" indent="0" algn="just">
              <a:buNone/>
            </a:pPr>
            <a:endParaRPr lang="en-US" sz="1400" dirty="0">
              <a:latin typeface="Times New Roman" panose="02020603050405020304" pitchFamily="18" charset="0"/>
              <a:cs typeface="Times New Roman" panose="02020603050405020304" pitchFamily="18" charset="0"/>
            </a:endParaRPr>
          </a:p>
          <a:p>
            <a:pPr marL="0" indent="0">
              <a:buNone/>
            </a:pPr>
            <a:endParaRPr lang="en-US" dirty="0"/>
          </a:p>
        </p:txBody>
      </p:sp>
      <p:pic>
        <p:nvPicPr>
          <p:cNvPr id="4" name="Picture 3"/>
          <p:cNvPicPr/>
          <p:nvPr/>
        </p:nvPicPr>
        <p:blipFill>
          <a:blip r:embed="rId2"/>
          <a:stretch>
            <a:fillRect/>
          </a:stretch>
        </p:blipFill>
        <p:spPr>
          <a:xfrm>
            <a:off x="1014846" y="542131"/>
            <a:ext cx="1135380" cy="485775"/>
          </a:xfrm>
          <a:prstGeom prst="rect">
            <a:avLst/>
          </a:prstGeom>
        </p:spPr>
      </p:pic>
    </p:spTree>
    <p:extLst>
      <p:ext uri="{BB962C8B-B14F-4D97-AF65-F5344CB8AC3E}">
        <p14:creationId xmlns:p14="http://schemas.microsoft.com/office/powerpoint/2010/main" val="346382871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runge Texture">
      <a:fillStyleLst>
        <a:solidFill>
          <a:schemeClr val="phClr"/>
        </a:solidFill>
        <a:blipFill rotWithShape="1">
          <a:blip xmlns:r="http://schemas.openxmlformats.org/officeDocument/2006/relationships" r:embed="rId1">
            <a:duotone>
              <a:schemeClr val="phClr">
                <a:tint val="67000"/>
                <a:shade val="65000"/>
              </a:schemeClr>
              <a:schemeClr val="phClr">
                <a:tint val="10000"/>
                <a:satMod val="130000"/>
              </a:schemeClr>
            </a:duotone>
          </a:blip>
          <a:tile tx="0" ty="0" sx="60000" sy="59000" flip="none" algn="b"/>
        </a:blipFill>
        <a:blipFill rotWithShape="1">
          <a:blip xmlns:r="http://schemas.openxmlformats.org/officeDocument/2006/relationships" r:embed="rId1">
            <a:duotone>
              <a:schemeClr val="phClr">
                <a:shade val="30000"/>
                <a:satMod val="115000"/>
              </a:schemeClr>
              <a:schemeClr val="phClr">
                <a:tint val="34000"/>
              </a:schemeClr>
            </a:duotone>
          </a:blip>
          <a:tile tx="0" ty="0" sx="60000" sy="59000" flip="none" algn="b"/>
        </a:blipFill>
      </a:fillStyleLst>
      <a:lnStyleLst>
        <a:ln w="6350" cap="flat" cmpd="sng" algn="ctr">
          <a:solidFill>
            <a:schemeClr val="phClr">
              <a:tint val="70000"/>
            </a:scheme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1488</TotalTime>
  <Words>3089</Words>
  <Application>Microsoft Office PowerPoint</Application>
  <PresentationFormat>Widescreen</PresentationFormat>
  <Paragraphs>311</Paragraphs>
  <Slides>21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Calibri</vt:lpstr>
      <vt:lpstr>Calibri Light</vt:lpstr>
      <vt:lpstr>Times New Roman</vt:lpstr>
      <vt:lpstr>Office Theme</vt:lpstr>
      <vt:lpstr>                                  SHOQERI KONCENSIONARE</vt:lpstr>
      <vt:lpstr>                                  SHOQERI KONCENSIONARE</vt:lpstr>
      <vt:lpstr>                                  SHOQERI KONCENSIONARE</vt:lpstr>
      <vt:lpstr>                                   SHOQERI KONCENSIONARE</vt:lpstr>
      <vt:lpstr>                              SHOQERI KONCENSIONARE</vt:lpstr>
      <vt:lpstr>                             SHOQERI KONCENSIONARE</vt:lpstr>
      <vt:lpstr>                             SHOQERI KONCENSIONARE</vt:lpstr>
      <vt:lpstr>                             SHOQERI KONCENSIONARE</vt:lpstr>
      <vt:lpstr>                             SHOQERI KONCENSIONARE</vt:lpstr>
      <vt:lpstr>                                SHOQERI KONCENSIONARE </vt:lpstr>
      <vt:lpstr>                             SHOQERI KONCENSIONARE</vt:lpstr>
      <vt:lpstr>                              SHOQERI KONCENSIONARE</vt:lpstr>
      <vt:lpstr>                              SHOQERI KONCENSIONARE</vt:lpstr>
      <vt:lpstr>                              SHOQERI KONCENSIONARE</vt:lpstr>
      <vt:lpstr>                                  SHOQERI KONCENSIONARE</vt:lpstr>
      <vt:lpstr>                             SHOQERI KONCENSIONARE</vt:lpstr>
      <vt:lpstr>                             SHOQERI KONCENSIONARE</vt:lpstr>
      <vt:lpstr>                             SHOQERI KONCENSIONARE</vt:lpstr>
      <vt:lpstr>                             SHOQERI KONCENSIONARE</vt:lpstr>
      <vt:lpstr>                            SHOQERI KONCENSIONARE</vt:lpstr>
      <vt:lpstr>                             SHOQERI KONCENSIONARE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Egli Gokaj</cp:lastModifiedBy>
  <cp:revision>115</cp:revision>
  <dcterms:created xsi:type="dcterms:W3CDTF">2021-08-11T15:58:18Z</dcterms:created>
  <dcterms:modified xsi:type="dcterms:W3CDTF">2026-05-07T08:44:54Z</dcterms:modified>
</cp:coreProperties>
</file>