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2" r:id="rId2"/>
    <p:sldId id="273" r:id="rId3"/>
    <p:sldId id="278" r:id="rId4"/>
    <p:sldId id="274" r:id="rId5"/>
    <p:sldId id="275" r:id="rId6"/>
    <p:sldId id="276" r:id="rId7"/>
    <p:sldId id="277" r:id="rId8"/>
    <p:sldId id="258" r:id="rId9"/>
    <p:sldId id="257"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30" autoAdjust="0"/>
  </p:normalViewPr>
  <p:slideViewPr>
    <p:cSldViewPr snapToGrid="0">
      <p:cViewPr varScale="1">
        <p:scale>
          <a:sx n="116" d="100"/>
          <a:sy n="116" d="100"/>
        </p:scale>
        <p:origin x="390" y="10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3264C944-251E-4351-8DAE-97FA7CA174CF}" type="datetimeFigureOut">
              <a:rPr lang="en-US" smtClean="0"/>
              <a:t>07-May-26</a:t>
            </a:fld>
            <a:endParaRPr lang="en-US"/>
          </a:p>
        </p:txBody>
      </p:sp>
      <p:sp>
        <p:nvSpPr>
          <p:cNvPr id="4" name="Slide Image Placeholder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24329EBB-E0CA-4E4B-9ED2-03DEDE817FDD}" type="slidenum">
              <a:rPr lang="en-US" smtClean="0"/>
              <a:t>‹#›</a:t>
            </a:fld>
            <a:endParaRPr lang="en-US"/>
          </a:p>
        </p:txBody>
      </p:sp>
    </p:spTree>
    <p:extLst>
      <p:ext uri="{BB962C8B-B14F-4D97-AF65-F5344CB8AC3E}">
        <p14:creationId xmlns:p14="http://schemas.microsoft.com/office/powerpoint/2010/main" val="3050851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329EBB-E0CA-4E4B-9ED2-03DEDE817FDD}" type="slidenum">
              <a:rPr lang="en-US" smtClean="0"/>
              <a:t>8</a:t>
            </a:fld>
            <a:endParaRPr lang="en-US"/>
          </a:p>
        </p:txBody>
      </p:sp>
    </p:spTree>
    <p:extLst>
      <p:ext uri="{BB962C8B-B14F-4D97-AF65-F5344CB8AC3E}">
        <p14:creationId xmlns:p14="http://schemas.microsoft.com/office/powerpoint/2010/main" val="2790579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BE0BAED-308F-47ED-B1EE-B781A60D4A08}" type="datetime1">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1721114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E47B0F-C3D1-4C7C-90B5-15CDA76A8E36}" type="datetime1">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242533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95D87C-4244-4DCD-BA59-EE997EE1F9B0}" type="datetime1">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2532657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71DA7A-C3EE-4E29-B2A1-824FC6FC5752}" type="datetime1">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2651143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AF65B5-1FD9-46F2-89EA-5EE8A3D49F26}" type="datetime1">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3230583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A04676-5190-4804-9B1D-E617F558A684}" type="datetime1">
              <a:rPr lang="en-US" smtClean="0"/>
              <a:t>07-May-26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3956076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0F7495-07CE-4A2A-B388-AE895CD66F9E}" type="datetime1">
              <a:rPr lang="en-US" smtClean="0"/>
              <a:t>07-May-26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4192373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6D6A978-D3EE-430B-8F5D-F3AB33A1A387}" type="datetime1">
              <a:rPr lang="en-US" smtClean="0"/>
              <a:t>07-May-26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3863620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AB3F5A-C91E-4EA1-BB71-EB5966DCE2B4}" type="datetime1">
              <a:rPr lang="en-US" smtClean="0"/>
              <a:t>07-May-26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2015675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F596D3-4005-4C52-99EC-93B5E50E87F0}" type="datetime1">
              <a:rPr lang="en-US" smtClean="0"/>
              <a:t>07-May-26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2779075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7B491B-2662-4FA1-B6C7-05A355B57153}" type="datetime1">
              <a:rPr lang="en-US" smtClean="0"/>
              <a:t>07-May-26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16036-C78A-4402-9B61-856271F451BD}" type="slidenum">
              <a:rPr lang="en-US" smtClean="0"/>
              <a:t>‹#›</a:t>
            </a:fld>
            <a:endParaRPr lang="en-US"/>
          </a:p>
        </p:txBody>
      </p:sp>
    </p:spTree>
    <p:extLst>
      <p:ext uri="{BB962C8B-B14F-4D97-AF65-F5344CB8AC3E}">
        <p14:creationId xmlns:p14="http://schemas.microsoft.com/office/powerpoint/2010/main" val="2727816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2F0973-3AC9-44DF-BDCC-DBC92FF26C5C}" type="datetime1">
              <a:rPr lang="en-US" smtClean="0"/>
              <a:t>07-May-26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F16036-C78A-4402-9B61-856271F451BD}" type="slidenum">
              <a:rPr lang="en-US" smtClean="0"/>
              <a:t>‹#›</a:t>
            </a:fld>
            <a:endParaRPr lang="en-US"/>
          </a:p>
        </p:txBody>
      </p:sp>
    </p:spTree>
    <p:extLst>
      <p:ext uri="{BB962C8B-B14F-4D97-AF65-F5344CB8AC3E}">
        <p14:creationId xmlns:p14="http://schemas.microsoft.com/office/powerpoint/2010/main" val="3417653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nfo@portimbm.al"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latin typeface="Times New Roman" panose="02020603050405020304" pitchFamily="18" charset="0"/>
              <a:cs typeface="Times New Roman" panose="02020603050405020304" pitchFamily="18" charset="0"/>
            </a:endParaRPr>
          </a:p>
        </p:txBody>
      </p:sp>
      <p:sp>
        <p:nvSpPr>
          <p:cNvPr id="23" name="Content Placeholder 22"/>
          <p:cNvSpPr>
            <a:spLocks noGrp="1"/>
          </p:cNvSpPr>
          <p:nvPr>
            <p:ph idx="1"/>
          </p:nvPr>
        </p:nvSpPr>
        <p:spPr/>
        <p:txBody>
          <a:bodyPr>
            <a:scene3d>
              <a:camera prst="orthographicFront"/>
              <a:lightRig rig="threePt" dir="t"/>
            </a:scene3d>
            <a:sp3d extrusionH="57150">
              <a:bevelT w="69850" h="38100" prst="cross"/>
            </a:sp3d>
          </a:bodyPr>
          <a:lstStyle/>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sz="8000" dirty="0">
                <a:effectLst>
                  <a:outerShdw blurRad="50800" dist="38100" dir="10800000" algn="r" rotWithShape="0">
                    <a:prstClr val="black">
                      <a:alpha val="40000"/>
                    </a:prstClr>
                  </a:outerShdw>
                </a:effectLst>
                <a:latin typeface="Times New Roman" panose="02020603050405020304" pitchFamily="18" charset="0"/>
                <a:cs typeface="Times New Roman" panose="02020603050405020304" pitchFamily="18" charset="0"/>
              </a:rPr>
              <a:t> PORTI MBM</a:t>
            </a:r>
          </a:p>
          <a:p>
            <a:pPr marL="0" indent="0" algn="ctr">
              <a:buNone/>
            </a:pPr>
            <a:r>
              <a:rPr lang="en-US" sz="3600" dirty="0">
                <a:latin typeface="Times New Roman" panose="02020603050405020304" pitchFamily="18" charset="0"/>
                <a:cs typeface="Times New Roman" panose="02020603050405020304" pitchFamily="18" charset="0"/>
              </a:rPr>
              <a:t>LIBRI I TARIFAVE TË MIRATUARA</a:t>
            </a:r>
          </a:p>
          <a:p>
            <a:pPr marL="0" indent="0" algn="ctr">
              <a:buNone/>
            </a:pPr>
            <a:endParaRPr lang="en-US" sz="3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US" sz="1200" b="1" dirty="0">
                <a:latin typeface="Times New Roman" panose="02020603050405020304" pitchFamily="18" charset="0"/>
                <a:cs typeface="Times New Roman" panose="02020603050405020304" pitchFamily="18" charset="0"/>
              </a:rPr>
              <a:t>PORTI MBM</a:t>
            </a:r>
          </a:p>
          <a:p>
            <a:pPr marL="0" indent="0" algn="just">
              <a:lnSpc>
                <a:spcPct val="100000"/>
              </a:lnSpc>
              <a:spcBef>
                <a:spcPts val="0"/>
              </a:spcBef>
              <a:buNone/>
            </a:pPr>
            <a:r>
              <a:rPr lang="fr-FR" sz="1200" b="1" dirty="0" err="1">
                <a:latin typeface="Times New Roman" panose="02020603050405020304" pitchFamily="18" charset="0"/>
                <a:cs typeface="Times New Roman" panose="02020603050405020304" pitchFamily="18" charset="0"/>
              </a:rPr>
              <a:t>Adresa</a:t>
            </a:r>
            <a:r>
              <a:rPr lang="fr-FR" sz="1200" b="1" dirty="0">
                <a:latin typeface="Times New Roman" panose="02020603050405020304" pitchFamily="18" charset="0"/>
                <a:cs typeface="Times New Roman" panose="02020603050405020304" pitchFamily="18" charset="0"/>
              </a:rPr>
              <a:t>:</a:t>
            </a:r>
            <a:r>
              <a:rPr lang="fr-FR" sz="1200" dirty="0">
                <a:latin typeface="Times New Roman" panose="02020603050405020304" pitchFamily="18" charset="0"/>
                <a:cs typeface="Times New Roman" panose="02020603050405020304" pitchFamily="18" charset="0"/>
              </a:rPr>
              <a:t> </a:t>
            </a:r>
            <a:r>
              <a:rPr lang="fr-FR" sz="1200" dirty="0" err="1">
                <a:latin typeface="Times New Roman" panose="02020603050405020304" pitchFamily="18" charset="0"/>
                <a:cs typeface="Times New Roman" panose="02020603050405020304" pitchFamily="18" charset="0"/>
              </a:rPr>
              <a:t>Rruga</a:t>
            </a:r>
            <a:r>
              <a:rPr lang="fr-FR" sz="1200" dirty="0">
                <a:latin typeface="Times New Roman" panose="02020603050405020304" pitchFamily="18" charset="0"/>
                <a:cs typeface="Times New Roman" panose="02020603050405020304" pitchFamily="18" charset="0"/>
              </a:rPr>
              <a:t> “</a:t>
            </a:r>
            <a:r>
              <a:rPr lang="fr-FR" sz="1200" dirty="0" err="1">
                <a:latin typeface="Times New Roman" panose="02020603050405020304" pitchFamily="18" charset="0"/>
                <a:cs typeface="Times New Roman" panose="02020603050405020304" pitchFamily="18" charset="0"/>
              </a:rPr>
              <a:t>Shën</a:t>
            </a:r>
            <a:r>
              <a:rPr lang="fr-FR" sz="1200" dirty="0">
                <a:latin typeface="Times New Roman" panose="02020603050405020304" pitchFamily="18" charset="0"/>
                <a:cs typeface="Times New Roman" panose="02020603050405020304" pitchFamily="18" charset="0"/>
              </a:rPr>
              <a:t> Pali” Porto Romano, Durrës</a:t>
            </a:r>
          </a:p>
          <a:p>
            <a:pPr marL="0" indent="0" algn="just">
              <a:lnSpc>
                <a:spcPct val="100000"/>
              </a:lnSpc>
              <a:spcBef>
                <a:spcPts val="0"/>
              </a:spcBef>
              <a:buNone/>
            </a:pPr>
            <a:r>
              <a:rPr lang="fr-FR" sz="1200" b="1" dirty="0">
                <a:latin typeface="Times New Roman" panose="02020603050405020304" pitchFamily="18" charset="0"/>
                <a:cs typeface="Times New Roman" panose="02020603050405020304" pitchFamily="18" charset="0"/>
              </a:rPr>
              <a:t>NUIS</a:t>
            </a:r>
            <a:r>
              <a:rPr lang="fr-FR" sz="1200" dirty="0">
                <a:latin typeface="Times New Roman" panose="02020603050405020304" pitchFamily="18" charset="0"/>
                <a:cs typeface="Times New Roman" panose="02020603050405020304" pitchFamily="18" charset="0"/>
              </a:rPr>
              <a:t>  </a:t>
            </a:r>
            <a:r>
              <a:rPr lang="de-DE" sz="1200" dirty="0">
                <a:latin typeface="Times New Roman" panose="02020603050405020304" pitchFamily="18" charset="0"/>
                <a:cs typeface="Times New Roman" panose="02020603050405020304" pitchFamily="18" charset="0"/>
              </a:rPr>
              <a:t>L51621501S</a:t>
            </a:r>
          </a:p>
          <a:p>
            <a:pPr marL="0" indent="0" algn="just">
              <a:lnSpc>
                <a:spcPct val="100000"/>
              </a:lnSpc>
              <a:spcBef>
                <a:spcPts val="0"/>
              </a:spcBef>
              <a:buNone/>
            </a:pPr>
            <a:r>
              <a:rPr lang="de-DE" sz="1200" b="1" dirty="0">
                <a:latin typeface="Times New Roman" panose="02020603050405020304" pitchFamily="18" charset="0"/>
                <a:cs typeface="Times New Roman" panose="02020603050405020304" pitchFamily="18" charset="0"/>
              </a:rPr>
              <a:t>Tel:</a:t>
            </a:r>
            <a:r>
              <a:rPr lang="de-DE" sz="1200" dirty="0">
                <a:latin typeface="Times New Roman" panose="02020603050405020304" pitchFamily="18" charset="0"/>
                <a:cs typeface="Times New Roman" panose="02020603050405020304" pitchFamily="18" charset="0"/>
              </a:rPr>
              <a:t> </a:t>
            </a:r>
            <a:r>
              <a:rPr lang="fr-FR" sz="1200" dirty="0">
                <a:latin typeface="Times New Roman" panose="02020603050405020304" pitchFamily="18" charset="0"/>
                <a:cs typeface="Times New Roman" panose="02020603050405020304" pitchFamily="18" charset="0"/>
              </a:rPr>
              <a:t>+355 676032346 </a:t>
            </a:r>
          </a:p>
          <a:p>
            <a:pPr marL="0" indent="0" algn="just">
              <a:lnSpc>
                <a:spcPct val="100000"/>
              </a:lnSpc>
              <a:spcBef>
                <a:spcPts val="0"/>
              </a:spcBef>
              <a:buNone/>
            </a:pPr>
            <a:r>
              <a:rPr lang="fr-FR" sz="1200" b="1" dirty="0">
                <a:latin typeface="Times New Roman" panose="02020603050405020304" pitchFamily="18" charset="0"/>
                <a:cs typeface="Times New Roman" panose="02020603050405020304" pitchFamily="18" charset="0"/>
              </a:rPr>
              <a:t>E-mail:</a:t>
            </a:r>
            <a:r>
              <a:rPr lang="fr-FR" sz="1200" dirty="0">
                <a:latin typeface="Times New Roman" panose="02020603050405020304" pitchFamily="18" charset="0"/>
                <a:cs typeface="Times New Roman" panose="02020603050405020304" pitchFamily="18" charset="0"/>
              </a:rPr>
              <a:t> </a:t>
            </a:r>
            <a:r>
              <a:rPr lang="fr-FR" sz="1200" dirty="0">
                <a:latin typeface="Times New Roman" panose="02020603050405020304" pitchFamily="18" charset="0"/>
                <a:cs typeface="Times New Roman" panose="02020603050405020304" pitchFamily="18" charset="0"/>
                <a:hlinkClick r:id="rId2"/>
              </a:rPr>
              <a:t>info@portimbm.al</a:t>
            </a:r>
            <a:r>
              <a:rPr lang="fr-FR" sz="1200" dirty="0">
                <a:latin typeface="Times New Roman" panose="02020603050405020304" pitchFamily="18" charset="0"/>
                <a:cs typeface="Times New Roman" panose="02020603050405020304" pitchFamily="18" charset="0"/>
              </a:rPr>
              <a:t>                                                                                                                                       </a:t>
            </a:r>
            <a:r>
              <a:rPr lang="fr-FR" sz="1200" b="1" dirty="0" err="1">
                <a:latin typeface="Times New Roman" panose="02020603050405020304" pitchFamily="18" charset="0"/>
                <a:cs typeface="Times New Roman" panose="02020603050405020304" pitchFamily="18" charset="0"/>
              </a:rPr>
              <a:t>Miratuar</a:t>
            </a:r>
            <a:r>
              <a:rPr lang="fr-FR" sz="1200" b="1" dirty="0">
                <a:latin typeface="Times New Roman" panose="02020603050405020304" pitchFamily="18" charset="0"/>
                <a:cs typeface="Times New Roman" panose="02020603050405020304" pitchFamily="18" charset="0"/>
              </a:rPr>
              <a:t> me </a:t>
            </a:r>
            <a:r>
              <a:rPr lang="fr-FR" sz="1200" b="1" dirty="0" err="1">
                <a:latin typeface="Times New Roman" panose="02020603050405020304" pitchFamily="18" charset="0"/>
                <a:cs typeface="Times New Roman" panose="02020603050405020304" pitchFamily="18" charset="0"/>
              </a:rPr>
              <a:t>Udhëzimin</a:t>
            </a:r>
            <a:r>
              <a:rPr lang="fr-FR" sz="1200" b="1" dirty="0">
                <a:latin typeface="Times New Roman" panose="02020603050405020304" pitchFamily="18" charset="0"/>
                <a:cs typeface="Times New Roman" panose="02020603050405020304" pitchFamily="18" charset="0"/>
              </a:rPr>
              <a:t> Nr. 4884, </a:t>
            </a:r>
            <a:r>
              <a:rPr lang="fr-FR" sz="1200" b="1" dirty="0" err="1">
                <a:latin typeface="Times New Roman" panose="02020603050405020304" pitchFamily="18" charset="0"/>
                <a:cs typeface="Times New Roman" panose="02020603050405020304" pitchFamily="18" charset="0"/>
              </a:rPr>
              <a:t>Datë</a:t>
            </a:r>
            <a:r>
              <a:rPr lang="fr-FR" sz="1200" b="1" dirty="0">
                <a:latin typeface="Times New Roman" panose="02020603050405020304" pitchFamily="18" charset="0"/>
                <a:cs typeface="Times New Roman" panose="02020603050405020304" pitchFamily="18" charset="0"/>
              </a:rPr>
              <a:t> 14.06.2021</a:t>
            </a:r>
            <a:endParaRPr lang="de-DE" sz="1200" b="1" dirty="0">
              <a:latin typeface="Times New Roman" panose="02020603050405020304" pitchFamily="18" charset="0"/>
              <a:cs typeface="Times New Roman" panose="02020603050405020304" pitchFamily="18" charset="0"/>
            </a:endParaRPr>
          </a:p>
          <a:p>
            <a:pPr marL="0" indent="0" algn="just">
              <a:buNone/>
            </a:pPr>
            <a:endParaRPr lang="en-US" sz="1200" dirty="0">
              <a:latin typeface="Times New Roman" panose="02020603050405020304" pitchFamily="18" charset="0"/>
              <a:cs typeface="Times New Roman" panose="02020603050405020304" pitchFamily="18" charset="0"/>
            </a:endParaRPr>
          </a:p>
        </p:txBody>
      </p:sp>
      <p:pic>
        <p:nvPicPr>
          <p:cNvPr id="30" name="Picture 29"/>
          <p:cNvPicPr/>
          <p:nvPr/>
        </p:nvPicPr>
        <p:blipFill>
          <a:blip r:embed="rId3"/>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327150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a:t>
            </a:r>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dirty="0">
                <a:latin typeface="Times New Roman" panose="02020603050405020304" pitchFamily="18" charset="0"/>
                <a:cs typeface="Times New Roman" panose="02020603050405020304" pitchFamily="18" charset="0"/>
              </a:rPr>
              <a:t>SQUFUR                                                                              -                        637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MALLRA TË RREZIKSHME                                             -                        </a:t>
            </a:r>
            <a:r>
              <a:rPr lang="en-US" sz="1400" dirty="0" err="1">
                <a:latin typeface="Times New Roman" panose="02020603050405020304" pitchFamily="18" charset="0"/>
                <a:cs typeface="Times New Roman" panose="02020603050405020304" pitchFamily="18" charset="0"/>
              </a:rPr>
              <a:t>Shtesë</a:t>
            </a:r>
            <a:r>
              <a:rPr lang="en-US" sz="1400" dirty="0">
                <a:latin typeface="Times New Roman" panose="02020603050405020304" pitchFamily="18" charset="0"/>
                <a:cs typeface="Times New Roman" panose="02020603050405020304" pitchFamily="18" charset="0"/>
              </a:rPr>
              <a:t> 100%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tarifën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standarte</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GRURË, DRITHËRA, SHEQER, </a:t>
            </a:r>
          </a:p>
          <a:p>
            <a:pPr marL="0" indent="0" algn="just">
              <a:buNone/>
            </a:pPr>
            <a:r>
              <a:rPr lang="en-US" sz="1400" dirty="0">
                <a:latin typeface="Times New Roman" panose="02020603050405020304" pitchFamily="18" charset="0"/>
                <a:cs typeface="Times New Roman" panose="02020603050405020304" pitchFamily="18" charset="0"/>
              </a:rPr>
              <a:t>USHQIM PËR KAFSHËT, FERTILIZER                            -                        682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PLEHËRA KIMIK                                                                -                        575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ISPS                                                                                       -                          14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Mallra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Lëngshëm</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MALLRA TË LËNGSHËM: VERË, VAJ USHQIMOR, ETJ.</a:t>
            </a:r>
            <a:r>
              <a:rPr lang="en-US" sz="1400" b="1" dirty="0">
                <a:latin typeface="Times New Roman" panose="02020603050405020304" pitchFamily="18" charset="0"/>
                <a:cs typeface="Times New Roman" panose="02020603050405020304" pitchFamily="18" charset="0"/>
              </a:rPr>
              <a:t> -                   </a:t>
            </a:r>
            <a:r>
              <a:rPr lang="en-US" sz="1400" dirty="0">
                <a:latin typeface="Times New Roman" panose="02020603050405020304" pitchFamily="18" charset="0"/>
                <a:cs typeface="Times New Roman" panose="02020603050405020304" pitchFamily="18" charset="0"/>
              </a:rPr>
              <a:t>280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MALLRA TË TJERË TË LËNGSHËM                                  -                     210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ISPS</a:t>
            </a:r>
            <a:r>
              <a:rPr lang="en-US" sz="1400" b="1" dirty="0">
                <a:latin typeface="Times New Roman" panose="02020603050405020304" pitchFamily="18" charset="0"/>
                <a:cs typeface="Times New Roman" panose="02020603050405020304" pitchFamily="18" charset="0"/>
              </a:rPr>
              <a:t>                                                                                         -                      </a:t>
            </a:r>
            <a:r>
              <a:rPr lang="en-US" sz="1400" dirty="0">
                <a:latin typeface="Times New Roman" panose="02020603050405020304" pitchFamily="18" charset="0"/>
                <a:cs typeface="Times New Roman" panose="02020603050405020304" pitchFamily="18" charset="0"/>
              </a:rPr>
              <a:t>14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64809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buNone/>
            </a:pPr>
            <a:r>
              <a:rPr lang="en-US" sz="1800" b="1" dirty="0" err="1">
                <a:latin typeface="Times New Roman" panose="02020603050405020304" pitchFamily="18" charset="0"/>
                <a:cs typeface="Times New Roman" panose="02020603050405020304" pitchFamily="18" charset="0"/>
              </a:rPr>
              <a:t>Mallra</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Gjeneral</a:t>
            </a:r>
            <a:endParaRPr lang="en-US" sz="18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MALLRA GJENERALE: </a:t>
            </a:r>
            <a:r>
              <a:rPr lang="en-US" sz="1400" dirty="0" err="1">
                <a:latin typeface="Times New Roman" panose="02020603050405020304" pitchFamily="18" charset="0"/>
                <a:cs typeface="Times New Roman" panose="02020603050405020304" pitchFamily="18" charset="0"/>
              </a:rPr>
              <a:t>Fuci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ballo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binare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rrumbuj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celiku</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hekur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llamarinë</a:t>
            </a:r>
            <a:r>
              <a:rPr lang="en-US" sz="1400" dirty="0">
                <a:latin typeface="Times New Roman" panose="02020603050405020304" pitchFamily="18" charset="0"/>
                <a:cs typeface="Times New Roman" panose="02020603050405020304" pitchFamily="18" charset="0"/>
              </a:rPr>
              <a:t>, tuba, </a:t>
            </a:r>
            <a:r>
              <a:rPr lang="en-US" sz="1400" dirty="0" err="1">
                <a:latin typeface="Times New Roman" panose="02020603050405020304" pitchFamily="18" charset="0"/>
                <a:cs typeface="Times New Roman" panose="02020603050405020304" pitchFamily="18" charset="0"/>
              </a:rPr>
              <a:t>pllaka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zdrukthi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pako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ndryshme</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etj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përfshirë</a:t>
            </a:r>
            <a:r>
              <a:rPr lang="en-US" sz="1400" dirty="0">
                <a:latin typeface="Times New Roman" panose="02020603050405020304" pitchFamily="18" charset="0"/>
                <a:cs typeface="Times New Roman" panose="02020603050405020304" pitchFamily="18" charset="0"/>
              </a:rPr>
              <a:t> 1500 kg/</a:t>
            </a:r>
            <a:r>
              <a:rPr lang="en-US" sz="1400" dirty="0" err="1">
                <a:latin typeface="Times New Roman" panose="02020603050405020304" pitchFamily="18" charset="0"/>
                <a:cs typeface="Times New Roman" panose="02020603050405020304" pitchFamily="18" charset="0"/>
              </a:rPr>
              <a:t>njësi</a:t>
            </a:r>
            <a:r>
              <a:rPr lang="en-US" sz="1400" dirty="0">
                <a:latin typeface="Times New Roman" panose="02020603050405020304" pitchFamily="18" charset="0"/>
                <a:cs typeface="Times New Roman" panose="02020603050405020304" pitchFamily="18" charset="0"/>
              </a:rPr>
              <a:t>                                                                                           -              796 Lek/Ton;</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NGARKESA TË RËNDA: </a:t>
            </a:r>
            <a:r>
              <a:rPr lang="en-US" sz="1400" dirty="0" err="1">
                <a:latin typeface="Times New Roman" panose="02020603050405020304" pitchFamily="18" charset="0"/>
                <a:cs typeface="Times New Roman" panose="02020603050405020304" pitchFamily="18" charset="0"/>
              </a:rPr>
              <a:t>fuci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ballo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binarë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rrumbuj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celiku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hekur</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llamarinë</a:t>
            </a:r>
            <a:r>
              <a:rPr lang="en-US" sz="1400" dirty="0">
                <a:latin typeface="Times New Roman" panose="02020603050405020304" pitchFamily="18" charset="0"/>
                <a:cs typeface="Times New Roman" panose="02020603050405020304" pitchFamily="18" charset="0"/>
              </a:rPr>
              <a:t>, tuba, </a:t>
            </a:r>
            <a:r>
              <a:rPr lang="en-US" sz="1400" dirty="0" err="1">
                <a:latin typeface="Times New Roman" panose="02020603050405020304" pitchFamily="18" charset="0"/>
                <a:cs typeface="Times New Roman" panose="02020603050405020304" pitchFamily="18" charset="0"/>
              </a:rPr>
              <a:t>pllaka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zdrukthi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pako</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arka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ndryshme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etj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1500 kg/</a:t>
            </a:r>
            <a:r>
              <a:rPr lang="en-US" sz="1400" dirty="0" err="1">
                <a:latin typeface="Times New Roman" panose="02020603050405020304" pitchFamily="18" charset="0"/>
                <a:cs typeface="Times New Roman" panose="02020603050405020304" pitchFamily="18" charset="0"/>
              </a:rPr>
              <a:t>njësi</a:t>
            </a:r>
            <a:r>
              <a:rPr lang="en-US" sz="1400" dirty="0">
                <a:latin typeface="Times New Roman" panose="02020603050405020304" pitchFamily="18" charset="0"/>
                <a:cs typeface="Times New Roman" panose="02020603050405020304" pitchFamily="18" charset="0"/>
              </a:rPr>
              <a:t>                                                                                     -           796 Lek/Ton;</a:t>
            </a:r>
          </a:p>
          <a:p>
            <a:pPr marL="0" indent="0" algn="just">
              <a:buNone/>
            </a:pPr>
            <a:r>
              <a:rPr lang="en-US" sz="1400" dirty="0">
                <a:latin typeface="Times New Roman" panose="02020603050405020304" pitchFamily="18" charset="0"/>
                <a:cs typeface="Times New Roman" panose="02020603050405020304" pitchFamily="18" charset="0"/>
              </a:rPr>
              <a:t>NGARKESA TË RËNDA DHE ME PËRMASA TË MËDHA (</a:t>
            </a:r>
            <a:r>
              <a:rPr lang="en-US" sz="1400" dirty="0" err="1">
                <a:latin typeface="Times New Roman" panose="02020603050405020304" pitchFamily="18" charset="0"/>
                <a:cs typeface="Times New Roman" panose="02020603050405020304" pitchFamily="18" charset="0"/>
              </a:rPr>
              <a:t>makineri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pajisje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etj</a:t>
            </a: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50 Ton: 2500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 </a:t>
            </a:r>
          </a:p>
          <a:p>
            <a:pPr marL="0" indent="0" algn="just">
              <a:buNone/>
            </a:pP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51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100 Ton: 5000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 </a:t>
            </a:r>
          </a:p>
          <a:p>
            <a:pPr marL="0" indent="0" algn="just">
              <a:buNone/>
            </a:pP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100 Ton: 7000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BOX, NGARKESA TË LËHTA DHE GABARITE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3 m</a:t>
            </a:r>
            <a:r>
              <a:rPr lang="en-US" sz="1400" baseline="30000" dirty="0">
                <a:latin typeface="Times New Roman" panose="02020603050405020304" pitchFamily="18" charset="0"/>
                <a:cs typeface="Times New Roman" panose="02020603050405020304" pitchFamily="18" charset="0"/>
              </a:rPr>
              <a:t>3</a:t>
            </a:r>
            <a:r>
              <a:rPr lang="en-US" sz="1400" dirty="0">
                <a:latin typeface="Times New Roman" panose="02020603050405020304" pitchFamily="18" charset="0"/>
                <a:cs typeface="Times New Roman" panose="02020603050405020304" pitchFamily="18" charset="0"/>
              </a:rPr>
              <a:t>                                                    -            </a:t>
            </a:r>
            <a:r>
              <a:rPr lang="sq-AL" sz="1400" dirty="0">
                <a:latin typeface="Times New Roman" panose="02020603050405020304" pitchFamily="18" charset="0"/>
                <a:cs typeface="Times New Roman" panose="02020603050405020304" pitchFamily="18" charset="0"/>
              </a:rPr>
              <a:t>1,155</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a:latin typeface="Times New Roman" panose="02020603050405020304" pitchFamily="18" charset="0"/>
                <a:cs typeface="Times New Roman" panose="02020603050405020304" pitchFamily="18" charset="0"/>
              </a:rPr>
              <a:t>NGARKESA ME THASË                                                                                                           -            650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170997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sz="1400" dirty="0">
                <a:latin typeface="Times New Roman" panose="02020603050405020304" pitchFamily="18" charset="0"/>
                <a:cs typeface="Times New Roman" panose="02020603050405020304" pitchFamily="18" charset="0"/>
              </a:rPr>
              <a:t>NGARKESA TË PALETIZUARA APO PARA-PAKETUARA </a:t>
            </a:r>
          </a:p>
          <a:p>
            <a:pPr marL="0" indent="0" algn="just">
              <a:buNone/>
            </a:pPr>
            <a:r>
              <a:rPr lang="en-US" sz="1400" dirty="0">
                <a:latin typeface="Times New Roman" panose="02020603050405020304" pitchFamily="18" charset="0"/>
                <a:cs typeface="Times New Roman" panose="02020603050405020304" pitchFamily="18" charset="0"/>
              </a:rPr>
              <a:t>(big bags, </a:t>
            </a:r>
            <a:r>
              <a:rPr lang="en-US" sz="1400" dirty="0" err="1">
                <a:latin typeface="Times New Roman" panose="02020603050405020304" pitchFamily="18" charset="0"/>
                <a:cs typeface="Times New Roman" panose="02020603050405020304" pitchFamily="18" charset="0"/>
              </a:rPr>
              <a:t>slinga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etj</a:t>
            </a:r>
            <a:r>
              <a:rPr lang="en-US" sz="1400" dirty="0">
                <a:latin typeface="Times New Roman" panose="02020603050405020304" pitchFamily="18" charset="0"/>
                <a:cs typeface="Times New Roman" panose="02020603050405020304" pitchFamily="18" charset="0"/>
              </a:rPr>
              <a:t>.)                                                                                                                        -               620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NGARKESA QË PRISHEN (</a:t>
            </a:r>
            <a:r>
              <a:rPr lang="en-US" sz="1400" dirty="0" err="1">
                <a:latin typeface="Times New Roman" panose="02020603050405020304" pitchFamily="18" charset="0"/>
                <a:cs typeface="Times New Roman" panose="02020603050405020304" pitchFamily="18" charset="0"/>
              </a:rPr>
              <a:t>paleta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pako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thasë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psh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fruta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freskta</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banane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zarzavate</a:t>
            </a:r>
            <a:r>
              <a:rPr lang="en-US" sz="1400" dirty="0">
                <a:latin typeface="Times New Roman" panose="02020603050405020304" pitchFamily="18" charset="0"/>
                <a:cs typeface="Times New Roman" panose="02020603050405020304" pitchFamily="18" charset="0"/>
              </a:rPr>
              <a:t>, mish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ngrirë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vezë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etj</a:t>
            </a:r>
            <a:r>
              <a:rPr lang="en-US" sz="1400" dirty="0">
                <a:latin typeface="Times New Roman" panose="02020603050405020304" pitchFamily="18" charset="0"/>
                <a:cs typeface="Times New Roman" panose="02020603050405020304" pitchFamily="18" charset="0"/>
              </a:rPr>
              <a:t>.)                                                                                      -               </a:t>
            </a:r>
            <a:r>
              <a:rPr lang="sq-AL" sz="1400" dirty="0">
                <a:latin typeface="Times New Roman" panose="02020603050405020304" pitchFamily="18" charset="0"/>
                <a:cs typeface="Times New Roman" panose="02020603050405020304" pitchFamily="18" charset="0"/>
              </a:rPr>
              <a:t>695</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a:latin typeface="Times New Roman" panose="02020603050405020304" pitchFamily="18" charset="0"/>
                <a:cs typeface="Times New Roman" panose="02020603050405020304" pitchFamily="18" charset="0"/>
              </a:rPr>
              <a:t>BLLOQE MERMERI (</a:t>
            </a:r>
            <a:r>
              <a:rPr lang="en-US" sz="1400" dirty="0" err="1">
                <a:latin typeface="Times New Roman" panose="02020603050405020304" pitchFamily="18" charset="0"/>
                <a:cs typeface="Times New Roman" panose="02020603050405020304" pitchFamily="18" charset="0"/>
              </a:rPr>
              <a:t>çfarëdo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madhësie</a:t>
            </a:r>
            <a:r>
              <a:rPr lang="en-US" sz="1400" dirty="0">
                <a:latin typeface="Times New Roman" panose="02020603050405020304" pitchFamily="18" charset="0"/>
                <a:cs typeface="Times New Roman" panose="02020603050405020304" pitchFamily="18" charset="0"/>
              </a:rPr>
              <a:t>)                                                                                       -                482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ISPS                                                                                                                                                   -               19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RO/RO </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NGARKIM/ </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përfshirë</a:t>
            </a:r>
            <a:r>
              <a:rPr lang="en-US" sz="1400" dirty="0">
                <a:latin typeface="Times New Roman" panose="02020603050405020304" pitchFamily="18" charset="0"/>
                <a:cs typeface="Times New Roman" panose="02020603050405020304" pitchFamily="18" charset="0"/>
              </a:rPr>
              <a:t> 3,5 ton                                                                         -              6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NGARKIM/ </a:t>
            </a:r>
            <a:r>
              <a:rPr lang="en-US" sz="1400" dirty="0" err="1">
                <a:latin typeface="Times New Roman" panose="02020603050405020304" pitchFamily="18" charset="0"/>
                <a:cs typeface="Times New Roman" panose="02020603050405020304" pitchFamily="18" charset="0"/>
              </a:rPr>
              <a:t>Automjete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3,5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përfshirë</a:t>
            </a:r>
            <a:r>
              <a:rPr lang="en-US" sz="1400" dirty="0">
                <a:latin typeface="Times New Roman" panose="02020603050405020304" pitchFamily="18" charset="0"/>
                <a:cs typeface="Times New Roman" panose="02020603050405020304" pitchFamily="18" charset="0"/>
              </a:rPr>
              <a:t> 7,5 ton                                                          -              10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NGARKIM/ </a:t>
            </a:r>
            <a:r>
              <a:rPr lang="en-US" sz="1400" dirty="0" err="1">
                <a:latin typeface="Times New Roman" panose="02020603050405020304" pitchFamily="18" charset="0"/>
                <a:cs typeface="Times New Roman" panose="02020603050405020304" pitchFamily="18" charset="0"/>
              </a:rPr>
              <a:t>Automjete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7,5 ton                                                                                                  -              13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SHKARKIM/ </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përfshirë</a:t>
            </a:r>
            <a:r>
              <a:rPr lang="en-US" sz="1400" dirty="0">
                <a:latin typeface="Times New Roman" panose="02020603050405020304" pitchFamily="18" charset="0"/>
                <a:cs typeface="Times New Roman" panose="02020603050405020304" pitchFamily="18" charset="0"/>
              </a:rPr>
              <a:t> 3,5 ton                                                                       -                2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SHKARKIM/ </a:t>
            </a:r>
            <a:r>
              <a:rPr lang="en-US" sz="1400" dirty="0" err="1">
                <a:latin typeface="Times New Roman" panose="02020603050405020304" pitchFamily="18" charset="0"/>
                <a:cs typeface="Times New Roman" panose="02020603050405020304" pitchFamily="18" charset="0"/>
              </a:rPr>
              <a:t>Automjete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3,5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përfshirë</a:t>
            </a:r>
            <a:r>
              <a:rPr lang="en-US" sz="1400" dirty="0">
                <a:latin typeface="Times New Roman" panose="02020603050405020304" pitchFamily="18" charset="0"/>
                <a:cs typeface="Times New Roman" panose="02020603050405020304" pitchFamily="18" charset="0"/>
              </a:rPr>
              <a:t> 7,5 ton                                                        -                3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SHKARKIM/ </a:t>
            </a:r>
            <a:r>
              <a:rPr lang="en-US" sz="1400" dirty="0" err="1">
                <a:latin typeface="Times New Roman" panose="02020603050405020304" pitchFamily="18" charset="0"/>
                <a:cs typeface="Times New Roman" panose="02020603050405020304" pitchFamily="18" charset="0"/>
              </a:rPr>
              <a:t>Automjete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7,5 ton                                                                                                -                4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660336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err="1">
                <a:latin typeface="Times New Roman" panose="02020603050405020304" pitchFamily="18" charset="0"/>
                <a:cs typeface="Times New Roman" panose="02020603050405020304" pitchFamily="18" charset="0"/>
              </a:rPr>
              <a:t>Operacionet</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ngarkim</a:t>
            </a:r>
            <a:r>
              <a:rPr lang="en-US" sz="1400" b="1" dirty="0">
                <a:latin typeface="Times New Roman" panose="02020603050405020304" pitchFamily="18" charset="0"/>
                <a:cs typeface="Times New Roman" panose="02020603050405020304" pitchFamily="18" charset="0"/>
              </a:rPr>
              <a:t>/</a:t>
            </a:r>
            <a:r>
              <a:rPr lang="en-US" sz="1400" b="1" dirty="0" err="1">
                <a:latin typeface="Times New Roman" panose="02020603050405020304" pitchFamily="18" charset="0"/>
                <a:cs typeface="Times New Roman" panose="02020603050405020304" pitchFamily="18" charset="0"/>
              </a:rPr>
              <a:t>shkarkimit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automjeteve</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RIMORKIMIN E NGARKESËS RO/RO duke </a:t>
            </a:r>
            <a:r>
              <a:rPr lang="en-US" sz="1400" dirty="0" err="1">
                <a:latin typeface="Times New Roman" panose="02020603050405020304" pitchFamily="18" charset="0"/>
                <a:cs typeface="Times New Roman" panose="02020603050405020304" pitchFamily="18" charset="0"/>
              </a:rPr>
              <a:t>përdorur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shoferët</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drejtuesit</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Portit</a:t>
            </a:r>
            <a:r>
              <a:rPr lang="en-US" sz="1400" dirty="0">
                <a:latin typeface="Times New Roman" panose="02020603050405020304" pitchFamily="18" charset="0"/>
                <a:cs typeface="Times New Roman" panose="02020603050405020304" pitchFamily="18" charset="0"/>
              </a:rPr>
              <a:t> MBM                                                                                                                 -         20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SHËRBIM DREJTIM AUTOMJETI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përfshirë</a:t>
            </a:r>
            <a:r>
              <a:rPr lang="en-US" sz="1400" dirty="0">
                <a:latin typeface="Times New Roman" panose="02020603050405020304" pitchFamily="18" charset="0"/>
                <a:cs typeface="Times New Roman" panose="02020603050405020304" pitchFamily="18" charset="0"/>
              </a:rPr>
              <a:t> 3,5 ton                                                     -           4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SHËRBIM DREJTIM AUTOMJETI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3,5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përfshirë</a:t>
            </a:r>
            <a:r>
              <a:rPr lang="en-US" sz="1400" dirty="0">
                <a:latin typeface="Times New Roman" panose="02020603050405020304" pitchFamily="18" charset="0"/>
                <a:cs typeface="Times New Roman" panose="02020603050405020304" pitchFamily="18" charset="0"/>
              </a:rPr>
              <a:t> 7,5 ton                                        -           6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SHËRBIM DREJTIM AUTOMJETI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7,5 ton                                                                                -          10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DHËNIA ME QERA E LEFTERAKUT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Portit</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përpunimin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mallrave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bord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           24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TARIFË PËR PËRPUNIMIN E PALETAVE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shesh</a:t>
            </a:r>
            <a:r>
              <a:rPr lang="en-US" sz="1400" dirty="0">
                <a:latin typeface="Times New Roman" panose="02020603050405020304" pitchFamily="18" charset="0"/>
                <a:cs typeface="Times New Roman" panose="02020603050405020304" pitchFamily="18" charset="0"/>
              </a:rPr>
              <a:t>                                                                         -          3.5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paleta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ISPS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makinat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furgonat</a:t>
            </a:r>
            <a:r>
              <a:rPr lang="en-US" sz="1400" dirty="0">
                <a:latin typeface="Times New Roman" panose="02020603050405020304" pitchFamily="18" charset="0"/>
                <a:cs typeface="Times New Roman" panose="02020603050405020304" pitchFamily="18" charset="0"/>
              </a:rPr>
              <a:t>                                                                                                                    -            1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ISPS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kamionat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trailerat</a:t>
            </a:r>
            <a:r>
              <a:rPr lang="en-US" sz="1400" dirty="0">
                <a:latin typeface="Times New Roman" panose="02020603050405020304" pitchFamily="18" charset="0"/>
                <a:cs typeface="Times New Roman" panose="02020603050405020304" pitchFamily="18" charset="0"/>
              </a:rPr>
              <a:t>                                                                                                                   -            2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23205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sz="1400" b="1" dirty="0" err="1">
                <a:latin typeface="Times New Roman" panose="02020603050405020304" pitchFamily="18" charset="0"/>
                <a:cs typeface="Times New Roman" panose="02020603050405020304" pitchFamily="18" charset="0"/>
              </a:rPr>
              <a:t>Wharfage</a:t>
            </a:r>
            <a:r>
              <a:rPr lang="en-US" sz="1400" b="1" dirty="0">
                <a:latin typeface="Times New Roman" panose="02020603050405020304" pitchFamily="18" charset="0"/>
                <a:cs typeface="Times New Roman" panose="02020603050405020304" pitchFamily="18" charset="0"/>
              </a:rPr>
              <a:t>                                                                                                                            -          </a:t>
            </a:r>
            <a:r>
              <a:rPr lang="en-US" sz="1400" dirty="0">
                <a:latin typeface="Times New Roman" panose="02020603050405020304" pitchFamily="18" charset="0"/>
                <a:cs typeface="Times New Roman" panose="02020603050405020304" pitchFamily="18" charset="0"/>
              </a:rPr>
              <a:t>24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b="1" dirty="0" err="1">
                <a:latin typeface="Times New Roman" panose="02020603050405020304" pitchFamily="18" charset="0"/>
                <a:cs typeface="Times New Roman" panose="02020603050405020304" pitchFamily="18" charset="0"/>
              </a:rPr>
              <a:t>Transferimi</a:t>
            </a:r>
            <a:r>
              <a:rPr lang="en-US" sz="1400" b="1"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50% e </a:t>
            </a:r>
            <a:r>
              <a:rPr lang="en-US" sz="1400" dirty="0" err="1">
                <a:latin typeface="Times New Roman" panose="02020603050405020304" pitchFamily="18" charset="0"/>
                <a:cs typeface="Times New Roman" panose="02020603050405020304" pitchFamily="18" charset="0"/>
              </a:rPr>
              <a:t>tarifës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shkarkimit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b="1" dirty="0" err="1">
                <a:latin typeface="Times New Roman" panose="02020603050405020304" pitchFamily="18" charset="0"/>
                <a:cs typeface="Times New Roman" panose="02020603050405020304" pitchFamily="18" charset="0"/>
              </a:rPr>
              <a:t>Magazinim</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Mallrave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shesh</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hapur</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MAGAZINIM CARGO/</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FREE;</a:t>
            </a:r>
          </a:p>
          <a:p>
            <a:pPr marL="0" indent="0" algn="just">
              <a:buNone/>
            </a:pPr>
            <a:r>
              <a:rPr lang="en-US" sz="1400" dirty="0">
                <a:latin typeface="Times New Roman" panose="02020603050405020304" pitchFamily="18" charset="0"/>
                <a:cs typeface="Times New Roman" panose="02020603050405020304" pitchFamily="18" charset="0"/>
              </a:rPr>
              <a:t>MAGAZINIM CARGO/ 6-10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8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MAGAZINIM CARGO/ 11-20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40 % </a:t>
            </a:r>
            <a:r>
              <a:rPr lang="en-US" sz="1400" dirty="0" err="1">
                <a:latin typeface="Times New Roman" panose="02020603050405020304" pitchFamily="18" charset="0"/>
                <a:cs typeface="Times New Roman" panose="02020603050405020304" pitchFamily="18" charset="0"/>
              </a:rPr>
              <a:t>shtesë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MAGAZINIM CARGO/ 21-45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60 % </a:t>
            </a:r>
            <a:r>
              <a:rPr lang="en-US" sz="1400" dirty="0" err="1">
                <a:latin typeface="Times New Roman" panose="02020603050405020304" pitchFamily="18" charset="0"/>
                <a:cs typeface="Times New Roman" panose="02020603050405020304" pitchFamily="18" charset="0"/>
              </a:rPr>
              <a:t>shtesë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MAGAZINIM CARGO/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45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13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endParaRPr lang="en-US" sz="1400" b="1" dirty="0">
              <a:latin typeface="Times New Roman" panose="02020603050405020304" pitchFamily="18" charset="0"/>
              <a:cs typeface="Times New Roman" panose="02020603050405020304" pitchFamily="18" charset="0"/>
            </a:endParaRPr>
          </a:p>
          <a:p>
            <a:pPr marL="0" indent="0">
              <a:buNone/>
            </a:pPr>
            <a:r>
              <a:rPr lang="en-US" sz="1400" b="1" dirty="0" err="1">
                <a:latin typeface="Times New Roman" panose="02020603050405020304" pitchFamily="18" charset="0"/>
                <a:cs typeface="Times New Roman" panose="02020603050405020304" pitchFamily="18" charset="0"/>
              </a:rPr>
              <a:t>Magazinim</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produkteve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Drurit</a:t>
            </a:r>
            <a:endParaRPr lang="en-US" sz="1400" b="1" dirty="0">
              <a:latin typeface="Times New Roman" panose="02020603050405020304" pitchFamily="18" charset="0"/>
              <a:cs typeface="Times New Roman" panose="02020603050405020304" pitchFamily="18" charset="0"/>
            </a:endParaRPr>
          </a:p>
          <a:p>
            <a:pPr marL="0" indent="0">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MAGAZINIM PRODUKTET E DRURIT</a:t>
            </a:r>
            <a:r>
              <a:rPr lang="en-US" sz="1400" b="1"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FREE;</a:t>
            </a:r>
          </a:p>
          <a:p>
            <a:pPr marL="0" indent="0" algn="just">
              <a:buNone/>
            </a:pPr>
            <a:r>
              <a:rPr lang="en-US" sz="1400" dirty="0">
                <a:latin typeface="Times New Roman" panose="02020603050405020304" pitchFamily="18" charset="0"/>
                <a:cs typeface="Times New Roman" panose="02020603050405020304" pitchFamily="18" charset="0"/>
              </a:rPr>
              <a:t>MAGAZINIM PRODUKTET E DRURIT/ 6-10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6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3</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MAGAZINIM PRODUKTET E DRURIT/ 11-20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- 40 % </a:t>
            </a:r>
            <a:r>
              <a:rPr lang="en-US" sz="1400" dirty="0" err="1">
                <a:latin typeface="Times New Roman" panose="02020603050405020304" pitchFamily="18" charset="0"/>
                <a:cs typeface="Times New Roman" panose="02020603050405020304" pitchFamily="18" charset="0"/>
              </a:rPr>
              <a:t>shtesë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3</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MAGAZINIM PRODUKTET E DRURIT/ 21-45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- 60 % </a:t>
            </a:r>
            <a:r>
              <a:rPr lang="en-US" sz="1400" dirty="0" err="1">
                <a:latin typeface="Times New Roman" panose="02020603050405020304" pitchFamily="18" charset="0"/>
                <a:cs typeface="Times New Roman" panose="02020603050405020304" pitchFamily="18" charset="0"/>
              </a:rPr>
              <a:t>shtesë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3</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MAGAZINIM PRODUKTET E DRURIT/ 45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vitë</a:t>
            </a:r>
            <a:r>
              <a:rPr lang="en-US" sz="1400" dirty="0">
                <a:latin typeface="Times New Roman" panose="02020603050405020304" pitchFamily="18" charset="0"/>
                <a:cs typeface="Times New Roman" panose="02020603050405020304" pitchFamily="18" charset="0"/>
              </a:rPr>
              <a:t>                                         -            10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3</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endParaRPr lang="en-US" sz="1400" b="1" dirty="0">
              <a:latin typeface="Times New Roman" panose="02020603050405020304" pitchFamily="18" charset="0"/>
              <a:cs typeface="Times New Roman" panose="02020603050405020304" pitchFamily="18" charset="0"/>
            </a:endParaRPr>
          </a:p>
          <a:p>
            <a:pPr marL="0" indent="0">
              <a:buNone/>
            </a:pP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4195555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err="1">
                <a:latin typeface="Times New Roman" panose="02020603050405020304" pitchFamily="18" charset="0"/>
                <a:cs typeface="Times New Roman" panose="02020603050405020304" pitchFamily="18" charset="0"/>
              </a:rPr>
              <a:t>Sheshe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Përdorimi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Mallra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Rifuxho</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MALLRA RIFUXHO/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45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2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MALLRA RIFUXHO/ 46 - 60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MALLRA RIFUXHO/ 61 - 120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6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MALLRA RIFUXHO/ 121 - 180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10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Sheshe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Përdorimi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Mallra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Gjeneral</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MALLRA GJENERAL/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45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MALLRA GJENERAL/ 46 -60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8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MALLRA GJENERAL/ 61 -120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12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MALLRA GJENERAL/ 121 -180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20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2846887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err="1">
                <a:latin typeface="Times New Roman" panose="02020603050405020304" pitchFamily="18" charset="0"/>
                <a:cs typeface="Times New Roman" panose="02020603050405020304" pitchFamily="18" charset="0"/>
              </a:rPr>
              <a:t>Magazinimi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Grurit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Sillosa</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PËRDORIM SILLOS/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48 </a:t>
            </a:r>
            <a:r>
              <a:rPr lang="en-US" sz="1400" dirty="0" err="1">
                <a:latin typeface="Times New Roman" panose="02020603050405020304" pitchFamily="18" charset="0"/>
                <a:cs typeface="Times New Roman" panose="02020603050405020304" pitchFamily="18" charset="0"/>
              </a:rPr>
              <a:t>orë</a:t>
            </a:r>
            <a:r>
              <a:rPr lang="en-US" sz="1400" dirty="0">
                <a:latin typeface="Times New Roman" panose="02020603050405020304" pitchFamily="18" charset="0"/>
                <a:cs typeface="Times New Roman" panose="02020603050405020304" pitchFamily="18" charset="0"/>
              </a:rPr>
              <a:t>                                                                                                                        –            FREE;</a:t>
            </a:r>
          </a:p>
          <a:p>
            <a:pPr marL="0" indent="0" algn="just">
              <a:buNone/>
            </a:pPr>
            <a:r>
              <a:rPr lang="en-US" sz="1400" dirty="0">
                <a:latin typeface="Times New Roman" panose="02020603050405020304" pitchFamily="18" charset="0"/>
                <a:cs typeface="Times New Roman" panose="02020603050405020304" pitchFamily="18" charset="0"/>
              </a:rPr>
              <a:t>PËRDORIM SILLOS/ 3 - 15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18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PËRDORIM SILLOS/ pas </a:t>
            </a:r>
            <a:r>
              <a:rPr lang="en-US" sz="1400" dirty="0" err="1">
                <a:latin typeface="Times New Roman" panose="02020603050405020304" pitchFamily="18" charset="0"/>
                <a:cs typeface="Times New Roman" panose="02020603050405020304" pitchFamily="18" charset="0"/>
              </a:rPr>
              <a:t>kalimit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ditës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së</a:t>
            </a:r>
            <a:r>
              <a:rPr lang="en-US" sz="1400" dirty="0">
                <a:latin typeface="Times New Roman" panose="02020603050405020304" pitchFamily="18" charset="0"/>
                <a:cs typeface="Times New Roman" panose="02020603050405020304" pitchFamily="18" charset="0"/>
              </a:rPr>
              <a:t> 15                                                                                                   -        25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Magazinimi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Qymyrgurit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dhe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Çimentos</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MAGAZINIM I QYMYRIT DHE ÇIMENTOS BRENDA ZONËS SË LIRË/ 1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30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18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MAGAZINIM I QYMYRIT DHE ÇIMENTOS BRENDA ZONËS SË LIRË/ 31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60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          25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MAGAZINIM I QYMYRIT DHE ÇIMENTOS BRENDA ZONËS SË LIRË/ pas </a:t>
            </a:r>
            <a:r>
              <a:rPr lang="en-US" sz="1400" dirty="0" err="1">
                <a:latin typeface="Times New Roman" panose="02020603050405020304" pitchFamily="18" charset="0"/>
                <a:cs typeface="Times New Roman" panose="02020603050405020304" pitchFamily="18" charset="0"/>
              </a:rPr>
              <a:t>ditës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së</a:t>
            </a:r>
            <a:r>
              <a:rPr lang="en-US" sz="1400" dirty="0">
                <a:latin typeface="Times New Roman" panose="02020603050405020304" pitchFamily="18" charset="0"/>
                <a:cs typeface="Times New Roman" panose="02020603050405020304" pitchFamily="18" charset="0"/>
              </a:rPr>
              <a:t> 60                            -          40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1656948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err="1">
                <a:latin typeface="Times New Roman" panose="02020603050405020304" pitchFamily="18" charset="0"/>
                <a:cs typeface="Times New Roman" panose="02020603050405020304" pitchFamily="18" charset="0"/>
              </a:rPr>
              <a:t>Marrja</a:t>
            </a:r>
            <a:r>
              <a:rPr lang="en-US" sz="1400" b="1" dirty="0">
                <a:latin typeface="Times New Roman" panose="02020603050405020304" pitchFamily="18" charset="0"/>
                <a:cs typeface="Times New Roman" panose="02020603050405020304" pitchFamily="18" charset="0"/>
              </a:rPr>
              <a:t> me </a:t>
            </a:r>
            <a:r>
              <a:rPr lang="en-US" sz="1400" b="1" dirty="0" err="1">
                <a:latin typeface="Times New Roman" panose="02020603050405020304" pitchFamily="18" charset="0"/>
                <a:cs typeface="Times New Roman" panose="02020603050405020304" pitchFamily="18" charset="0"/>
              </a:rPr>
              <a:t>Qira</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Mjete</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MJETE TRANSPORTI DERI NË 10 ton                                                                     -         2.550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FORKLIFT DERI 3 ton                                                                                                -         2.501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FORKLIFT DERI 12 ton                                                                                              -         3.843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FORKLIFT DERI 32 ton                                                                                              -        10.736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VINÇ MOBIL ME RROTA DERI 16 ton                                                                     -          7.930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VINÇ I RËNDË I LËVIZSHËM ME GOMA DERI NË 45 ton                                   -        10.736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FADROME 2m</a:t>
            </a:r>
            <a:r>
              <a:rPr lang="en-US" sz="1400" baseline="30000" dirty="0">
                <a:latin typeface="Times New Roman" panose="02020603050405020304" pitchFamily="18" charset="0"/>
                <a:cs typeface="Times New Roman" panose="02020603050405020304" pitchFamily="18" charset="0"/>
              </a:rPr>
              <a:t>3                                                                                                                                                               </a:t>
            </a:r>
            <a:r>
              <a:rPr lang="en-US" sz="1400" dirty="0">
                <a:latin typeface="Times New Roman" panose="02020603050405020304" pitchFamily="18" charset="0"/>
                <a:cs typeface="Times New Roman" panose="02020603050405020304" pitchFamily="18" charset="0"/>
              </a:rPr>
              <a:t>-           5.380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REACH STACKER DERI 45 ton                                                                                 -        11.407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VINÇ I RËNDË I LËVIZSHËM ME GOMA DERI NË 80 ton                                   -        25.000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VINÇ I RËNDË I LËVIZSHËM ME GOMA DERI NË 220 ton                                 -        80.000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VINÇ PORTUAL DERI NË 100 ton                                                                             -       50.000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b="1"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2110675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sz="1400" dirty="0">
                <a:latin typeface="Times New Roman" panose="02020603050405020304" pitchFamily="18" charset="0"/>
                <a:cs typeface="Times New Roman" panose="02020603050405020304" pitchFamily="18" charset="0"/>
              </a:rPr>
              <a:t>FADROME 3.5 – 5 m</a:t>
            </a:r>
            <a:r>
              <a:rPr lang="en-US" sz="1400" baseline="30000" dirty="0">
                <a:latin typeface="Times New Roman" panose="02020603050405020304" pitchFamily="18" charset="0"/>
                <a:cs typeface="Times New Roman" panose="02020603050405020304" pitchFamily="18" charset="0"/>
              </a:rPr>
              <a:t>3                                                                                                                                                         </a:t>
            </a:r>
            <a:r>
              <a:rPr lang="en-US" sz="1400" dirty="0">
                <a:latin typeface="Times New Roman" panose="02020603050405020304" pitchFamily="18" charset="0"/>
                <a:cs typeface="Times New Roman" panose="02020603050405020304" pitchFamily="18" charset="0"/>
              </a:rPr>
              <a:t>-        12.000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BOB CAT – MININGARKUES                                                                                      -          3.000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SENNEBOGEN                                                                                                               -        30.000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PËRDORIMI I HOPERAVE (</a:t>
            </a:r>
            <a:r>
              <a:rPr lang="en-US" sz="1400" dirty="0" err="1">
                <a:latin typeface="Times New Roman" panose="02020603050405020304" pitchFamily="18" charset="0"/>
                <a:cs typeface="Times New Roman" panose="02020603050405020304" pitchFamily="18" charset="0"/>
              </a:rPr>
              <a:t>hink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shkarkuese</a:t>
            </a:r>
            <a:r>
              <a:rPr lang="en-US" sz="1400" dirty="0">
                <a:latin typeface="Times New Roman" panose="02020603050405020304" pitchFamily="18" charset="0"/>
                <a:cs typeface="Times New Roman" panose="02020603050405020304" pitchFamily="18" charset="0"/>
              </a:rPr>
              <a:t>)                                                              -               30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Tarifat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Reklamat</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REKLAMË STATIKE E ZAKONSHME                                                                        -       10.370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vit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REKLAMË E PËRBËRË E LËVIZSHME ME FLETË                                                  -       12,200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vit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REKLAMË ELEKTRONIKE (</a:t>
            </a:r>
            <a:r>
              <a:rPr lang="en-US" sz="1400" dirty="0" err="1">
                <a:latin typeface="Times New Roman" panose="02020603050405020304" pitchFamily="18" charset="0"/>
                <a:cs typeface="Times New Roman" panose="02020603050405020304" pitchFamily="18" charset="0"/>
              </a:rPr>
              <a:t>digitale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lineare</a:t>
            </a:r>
            <a:r>
              <a:rPr lang="en-US" sz="1400" dirty="0">
                <a:latin typeface="Times New Roman" panose="02020603050405020304" pitchFamily="18" charset="0"/>
                <a:cs typeface="Times New Roman" panose="02020603050405020304" pitchFamily="18" charset="0"/>
              </a:rPr>
              <a:t>)                                                              -       20,740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vit</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Shërbime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tjera</a:t>
            </a:r>
            <a:endParaRPr lang="en-US" sz="1400" b="1"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TARIFA E SHËRBIMIT PËR MBROJTJEN KUNDËR ZJARRIT DHE</a:t>
            </a:r>
          </a:p>
          <a:p>
            <a:pPr marL="0" indent="0">
              <a:buNone/>
            </a:pPr>
            <a:r>
              <a:rPr lang="en-US" sz="1400" dirty="0">
                <a:latin typeface="Times New Roman" panose="02020603050405020304" pitchFamily="18" charset="0"/>
                <a:cs typeface="Times New Roman" panose="02020603050405020304" pitchFamily="18" charset="0"/>
              </a:rPr>
              <a:t>SHPËTIMIT (</a:t>
            </a:r>
            <a:r>
              <a:rPr lang="en-US" sz="1400" dirty="0" err="1">
                <a:latin typeface="Times New Roman" panose="02020603050405020304" pitchFamily="18" charset="0"/>
                <a:cs typeface="Times New Roman" panose="02020603050405020304" pitchFamily="18" charset="0"/>
              </a:rPr>
              <a:t>Tarifë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orë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dispozicion</a:t>
            </a:r>
            <a:r>
              <a:rPr lang="en-US" sz="1400" dirty="0">
                <a:latin typeface="Times New Roman" panose="02020603050405020304" pitchFamily="18" charset="0"/>
                <a:cs typeface="Times New Roman" panose="02020603050405020304" pitchFamily="18" charset="0"/>
              </a:rPr>
              <a:t>)                                                                      -        5.000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2474232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err="1">
                <a:latin typeface="Times New Roman" panose="02020603050405020304" pitchFamily="18" charset="0"/>
                <a:cs typeface="Times New Roman" panose="02020603050405020304" pitchFamily="18" charset="0"/>
              </a:rPr>
              <a:t>Tarif</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Parkimi</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Tarifat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Ditore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zonën</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operacionale</a:t>
            </a: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MJETET DERI 3,5 ton                                                                    -          500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MJETE 3,5 - 7,5 ton                                                                        -          850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MJETE MBI 7,5 ton                                                                        -         1000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p>
          <a:p>
            <a:pPr marL="0" indent="0" algn="just">
              <a:buNone/>
            </a:pPr>
            <a:r>
              <a:rPr lang="en-US" sz="1400" b="1" dirty="0" err="1">
                <a:latin typeface="Times New Roman" panose="02020603050405020304" pitchFamily="18" charset="0"/>
                <a:cs typeface="Times New Roman" panose="02020603050405020304" pitchFamily="18" charset="0"/>
              </a:rPr>
              <a:t>Tarifat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Ditore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jashtë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zonës</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operacionale</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MJETET DERI 3,5 ton                                                                    -          100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MJETE 3,5 - 7,5 ton                                                                        -           200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MJETE MBI 7,5 ton                                                                        -           300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p>
          <a:p>
            <a:pPr marL="0" indent="0" algn="just">
              <a:buNone/>
            </a:pPr>
            <a:endParaRPr lang="en-US" sz="1400" b="1"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4142304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a:xfrm>
            <a:off x="838200" y="1306286"/>
            <a:ext cx="10515600" cy="4870677"/>
          </a:xfrm>
        </p:spPr>
        <p:txBody>
          <a:bodyPr numCol="1">
            <a:normAutofit fontScale="77500" lnSpcReduction="20000"/>
          </a:bodyPr>
          <a:lstStyle/>
          <a:p>
            <a:pPr marL="0" indent="0">
              <a:buNone/>
            </a:pPr>
            <a:endParaRPr lang="en-US" sz="2400" b="1" dirty="0">
              <a:latin typeface="Times New Roman" panose="02020603050405020304" pitchFamily="18" charset="0"/>
              <a:cs typeface="Times New Roman" panose="02020603050405020304" pitchFamily="18" charset="0"/>
            </a:endParaRPr>
          </a:p>
          <a:p>
            <a:pPr marL="0" indent="0">
              <a:buNone/>
            </a:pPr>
            <a:r>
              <a:rPr lang="en-US" sz="2500" b="1" dirty="0">
                <a:latin typeface="Times New Roman" panose="02020603050405020304" pitchFamily="18" charset="0"/>
                <a:cs typeface="Times New Roman" panose="02020603050405020304" pitchFamily="18" charset="0"/>
              </a:rPr>
              <a:t>PËRMBAJTIA </a:t>
            </a:r>
            <a:r>
              <a:rPr lang="en-US" sz="2200" b="1" dirty="0">
                <a:latin typeface="Times New Roman" panose="02020603050405020304" pitchFamily="18" charset="0"/>
                <a:cs typeface="Times New Roman" panose="02020603050405020304" pitchFamily="18" charset="0"/>
              </a:rPr>
              <a:t>1/2</a:t>
            </a:r>
          </a:p>
          <a:p>
            <a:pPr marL="0" indent="0">
              <a:buNone/>
            </a:pPr>
            <a:r>
              <a:rPr lang="en-US" sz="2200" dirty="0" err="1">
                <a:latin typeface="Times New Roman" panose="02020603050405020304" pitchFamily="18" charset="0"/>
                <a:cs typeface="Times New Roman" panose="02020603050405020304" pitchFamily="18" charset="0"/>
              </a:rPr>
              <a:t>Përshkrimi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Tarifave</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Tarifa</a:t>
            </a:r>
            <a:r>
              <a:rPr lang="en-US" sz="2200" dirty="0">
                <a:latin typeface="Times New Roman" panose="02020603050405020304" pitchFamily="18" charset="0"/>
                <a:cs typeface="Times New Roman" panose="02020603050405020304" pitchFamily="18" charset="0"/>
              </a:rPr>
              <a:t> e </a:t>
            </a:r>
            <a:r>
              <a:rPr lang="en-US" sz="2200" dirty="0" err="1">
                <a:latin typeface="Times New Roman" panose="02020603050405020304" pitchFamily="18" charset="0"/>
                <a:cs typeface="Times New Roman" panose="02020603050405020304" pitchFamily="18" charset="0"/>
              </a:rPr>
              <a:t>Portit</a:t>
            </a:r>
            <a:r>
              <a:rPr lang="en-US" sz="2200" dirty="0">
                <a:latin typeface="Times New Roman" panose="02020603050405020304" pitchFamily="18" charset="0"/>
                <a:cs typeface="Times New Roman" panose="02020603050405020304" pitchFamily="18" charset="0"/>
              </a:rPr>
              <a:t> &amp; </a:t>
            </a:r>
            <a:r>
              <a:rPr lang="en-US" sz="2200" dirty="0" err="1">
                <a:latin typeface="Times New Roman" panose="02020603050405020304" pitchFamily="18" charset="0"/>
                <a:cs typeface="Times New Roman" panose="02020603050405020304" pitchFamily="18" charset="0"/>
              </a:rPr>
              <a:t>Kanalit</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Tarifa</a:t>
            </a:r>
            <a:r>
              <a:rPr lang="en-US" sz="2200" dirty="0">
                <a:latin typeface="Times New Roman" panose="02020603050405020304" pitchFamily="18" charset="0"/>
                <a:cs typeface="Times New Roman" panose="02020603050405020304" pitchFamily="18" charset="0"/>
              </a:rPr>
              <a:t> e </a:t>
            </a:r>
            <a:r>
              <a:rPr lang="en-US" sz="2200" dirty="0" err="1">
                <a:latin typeface="Times New Roman" panose="02020603050405020304" pitchFamily="18" charset="0"/>
                <a:cs typeface="Times New Roman" panose="02020603050405020304" pitchFamily="18" charset="0"/>
              </a:rPr>
              <a:t>Kalatës</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Tarif</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Lidhje</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Zgjidhje</a:t>
            </a:r>
            <a:r>
              <a:rPr lang="en-US" sz="2200" dirty="0">
                <a:latin typeface="Times New Roman" panose="02020603050405020304" pitchFamily="18" charset="0"/>
                <a:cs typeface="Times New Roman" panose="02020603050405020304" pitchFamily="18" charset="0"/>
              </a:rPr>
              <a:t> e </a:t>
            </a:r>
            <a:r>
              <a:rPr lang="en-US" sz="2200" dirty="0" err="1">
                <a:latin typeface="Times New Roman" panose="02020603050405020304" pitchFamily="18" charset="0"/>
                <a:cs typeface="Times New Roman" panose="02020603050405020304" pitchFamily="18" charset="0"/>
              </a:rPr>
              <a:t>Anijes</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Mallra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Rifuxho</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Mallra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Lëngshëm</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Mallra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Gjeneral</a:t>
            </a:r>
            <a:r>
              <a:rPr lang="en-US" sz="2200" dirty="0">
                <a:latin typeface="Times New Roman" panose="02020603050405020304" pitchFamily="18" charset="0"/>
                <a:cs typeface="Times New Roman" panose="02020603050405020304" pitchFamily="18" charset="0"/>
              </a:rPr>
              <a:t>;</a:t>
            </a:r>
          </a:p>
          <a:p>
            <a:pPr marL="0" indent="0">
              <a:buNone/>
            </a:pPr>
            <a:r>
              <a:rPr lang="en-US" sz="2200" dirty="0">
                <a:latin typeface="Times New Roman" panose="02020603050405020304" pitchFamily="18" charset="0"/>
                <a:cs typeface="Times New Roman" panose="02020603050405020304" pitchFamily="18" charset="0"/>
              </a:rPr>
              <a:t>RO/RO (</a:t>
            </a:r>
            <a:r>
              <a:rPr lang="en-US" sz="2200" dirty="0" err="1">
                <a:latin typeface="Times New Roman" panose="02020603050405020304" pitchFamily="18" charset="0"/>
                <a:cs typeface="Times New Roman" panose="02020603050405020304" pitchFamily="18" charset="0"/>
              </a:rPr>
              <a:t>Automjete</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Operacionet</a:t>
            </a:r>
            <a:r>
              <a:rPr lang="en-US" sz="2200" dirty="0">
                <a:latin typeface="Times New Roman" panose="02020603050405020304" pitchFamily="18" charset="0"/>
                <a:cs typeface="Times New Roman" panose="02020603050405020304" pitchFamily="18" charset="0"/>
              </a:rPr>
              <a:t> e </a:t>
            </a:r>
            <a:r>
              <a:rPr lang="en-US" sz="2200" dirty="0" err="1">
                <a:latin typeface="Times New Roman" panose="02020603050405020304" pitchFamily="18" charset="0"/>
                <a:cs typeface="Times New Roman" panose="02020603050405020304" pitchFamily="18" charset="0"/>
              </a:rPr>
              <a:t>ngarkim</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shkarkimit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automjeteve</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Magazinim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Mallrave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Gjeneral</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dhe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Rifuxho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shesh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hapur</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Magazinim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produkteve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Drurit</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Magazinim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Mallrave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Rifuxho</a:t>
            </a:r>
            <a:r>
              <a:rPr lang="en-US" sz="2200" dirty="0">
                <a:latin typeface="Times New Roman" panose="02020603050405020304" pitchFamily="18" charset="0"/>
                <a:cs typeface="Times New Roman" panose="02020603050405020304" pitchFamily="18" charset="0"/>
              </a:rPr>
              <a:t>;</a:t>
            </a:r>
          </a:p>
          <a:p>
            <a:pPr marL="0" indent="0">
              <a:buNone/>
            </a:pPr>
            <a:r>
              <a:rPr lang="en-US" sz="2200" dirty="0" err="1">
                <a:latin typeface="Times New Roman" panose="02020603050405020304" pitchFamily="18" charset="0"/>
                <a:cs typeface="Times New Roman" panose="02020603050405020304" pitchFamily="18" charset="0"/>
              </a:rPr>
              <a:t>Magazinim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Mallrave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Gjeneral</a:t>
            </a:r>
            <a:r>
              <a:rPr lang="en-US" sz="2200" dirty="0">
                <a:latin typeface="Times New Roman" panose="02020603050405020304" pitchFamily="18" charset="0"/>
                <a:cs typeface="Times New Roman" panose="02020603050405020304" pitchFamily="18" charset="0"/>
              </a:rPr>
              <a:t>;</a:t>
            </a:r>
          </a:p>
          <a:p>
            <a:pPr marL="0" indent="0">
              <a:buNone/>
            </a:pPr>
            <a:endParaRPr lang="en-US" sz="2900" b="1" dirty="0">
              <a:latin typeface="Times New Roman" panose="02020603050405020304" pitchFamily="18" charset="0"/>
              <a:cs typeface="Times New Roman" panose="02020603050405020304" pitchFamily="18" charset="0"/>
            </a:endParaRPr>
          </a:p>
          <a:p>
            <a:pPr marL="0" indent="0">
              <a:buNone/>
            </a:pPr>
            <a:endParaRPr lang="en-US" sz="2900" dirty="0">
              <a:latin typeface="Times New Roman" panose="02020603050405020304" pitchFamily="18" charset="0"/>
              <a:cs typeface="Times New Roman" panose="02020603050405020304" pitchFamily="18" charset="0"/>
            </a:endParaRPr>
          </a:p>
          <a:p>
            <a:pPr marL="0" indent="0">
              <a:buNone/>
            </a:pPr>
            <a:endParaRPr lang="en-US" sz="29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2298459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err="1">
                <a:latin typeface="Times New Roman" panose="02020603050405020304" pitchFamily="18" charset="0"/>
                <a:cs typeface="Times New Roman" panose="02020603050405020304" pitchFamily="18" charset="0"/>
              </a:rPr>
              <a:t>Tarifat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orë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automjetet</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parkuara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zonën</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parkim</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autorizuar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nga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Porti</a:t>
            </a:r>
            <a:r>
              <a:rPr lang="en-US" sz="1400" b="1" dirty="0">
                <a:latin typeface="Times New Roman" panose="02020603050405020304" pitchFamily="18" charset="0"/>
                <a:cs typeface="Times New Roman" panose="02020603050405020304" pitchFamily="18" charset="0"/>
              </a:rPr>
              <a:t> MBM</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AUTOVETURA DHE AUTOMJET PËR TRANSPORT TË PËRZIER                            -                50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Tarifat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hyrjen</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Portin</a:t>
            </a:r>
            <a:r>
              <a:rPr lang="en-US" sz="1400" b="1" dirty="0">
                <a:latin typeface="Times New Roman" panose="02020603050405020304" pitchFamily="18" charset="0"/>
                <a:cs typeface="Times New Roman" panose="02020603050405020304" pitchFamily="18" charset="0"/>
              </a:rPr>
              <a:t> MBM</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AUTOMJETE DERI DHE PËRFSHIRË 3.5 ton                                                                -               7200 </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Vjetore</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AUTOMJETE MBI 3.5 TON DERI NË DHE PËRFSHIRË 7.5 ton                                  -                 150 </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Hyrje</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AUTOMJETE MBI 7.5 ton                                                                                                 -                 250 </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Hyrje</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LEJE HYRJE PËR PERSON                                                                                              -                  500 Person/</a:t>
            </a:r>
            <a:r>
              <a:rPr lang="en-US" sz="1400" dirty="0" err="1">
                <a:latin typeface="Times New Roman" panose="02020603050405020304" pitchFamily="18" charset="0"/>
                <a:cs typeface="Times New Roman" panose="02020603050405020304" pitchFamily="18" charset="0"/>
              </a:rPr>
              <a:t>Vit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LEJE HYRJE AUTOMJETI E PËRKOHSHME                                                                -                  200 </a:t>
            </a:r>
            <a:r>
              <a:rPr lang="en-US" sz="1400" dirty="0" err="1">
                <a:latin typeface="Times New Roman" panose="02020603050405020304" pitchFamily="18" charset="0"/>
                <a:cs typeface="Times New Roman" panose="02020603050405020304" pitchFamily="18" charset="0"/>
              </a:rPr>
              <a:t>Automjet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VAGONA TRENI                                                                                                                -                  500 </a:t>
            </a:r>
            <a:r>
              <a:rPr lang="en-US" sz="1400" dirty="0" err="1">
                <a:latin typeface="Times New Roman" panose="02020603050405020304" pitchFamily="18" charset="0"/>
                <a:cs typeface="Times New Roman" panose="02020603050405020304" pitchFamily="18" charset="0"/>
              </a:rPr>
              <a:t>Vagon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Hyrje</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TARIFË PESHIMI PËR KAMIONË ME NGARKESË (</a:t>
            </a:r>
            <a:r>
              <a:rPr lang="en-US" sz="1400" dirty="0" err="1">
                <a:latin typeface="Times New Roman" panose="02020603050405020304" pitchFamily="18" charset="0"/>
                <a:cs typeface="Times New Roman" panose="02020603050405020304" pitchFamily="18" charset="0"/>
              </a:rPr>
              <a:t>jo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Konteinëre</a:t>
            </a:r>
            <a:r>
              <a:rPr lang="en-US" sz="1400" dirty="0">
                <a:latin typeface="Times New Roman" panose="02020603050405020304" pitchFamily="18" charset="0"/>
                <a:cs typeface="Times New Roman" panose="02020603050405020304" pitchFamily="18" charset="0"/>
              </a:rPr>
              <a:t>)                            -                 400 </a:t>
            </a:r>
            <a:r>
              <a:rPr lang="en-US" sz="1400" dirty="0" err="1">
                <a:latin typeface="Times New Roman" panose="02020603050405020304" pitchFamily="18" charset="0"/>
                <a:cs typeface="Times New Roman" panose="02020603050405020304" pitchFamily="18" charset="0"/>
              </a:rPr>
              <a:t>Kamion</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2864832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a:xfrm>
            <a:off x="794657" y="1867694"/>
            <a:ext cx="10515600" cy="4351338"/>
          </a:xfrm>
        </p:spPr>
        <p:txBody>
          <a:bodyPr>
            <a:normAutofit/>
          </a:bodyPr>
          <a:lstStyle/>
          <a:p>
            <a:pPr marL="0" indent="0">
              <a:buNone/>
            </a:pPr>
            <a:r>
              <a:rPr lang="en-US" sz="1400" b="1" dirty="0" err="1">
                <a:latin typeface="Times New Roman" panose="02020603050405020304" pitchFamily="18" charset="0"/>
                <a:cs typeface="Times New Roman" panose="02020603050405020304" pitchFamily="18" charset="0"/>
              </a:rPr>
              <a:t>Tarifa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shërbime</a:t>
            </a:r>
            <a:r>
              <a:rPr lang="en-US" sz="1400" b="1" dirty="0">
                <a:latin typeface="Times New Roman" panose="02020603050405020304" pitchFamily="18" charset="0"/>
                <a:cs typeface="Times New Roman" panose="02020603050405020304" pitchFamily="18" charset="0"/>
              </a:rPr>
              <a:t> administrative</a:t>
            </a:r>
          </a:p>
          <a:p>
            <a:pPr marL="0" indent="0">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FOTOKOPJE E DOKUMENTAVE PËR </a:t>
            </a:r>
          </a:p>
          <a:p>
            <a:pPr marL="0" indent="0" algn="just">
              <a:buNone/>
            </a:pPr>
            <a:r>
              <a:rPr lang="en-US" sz="1400" dirty="0">
                <a:latin typeface="Times New Roman" panose="02020603050405020304" pitchFamily="18" charset="0"/>
                <a:cs typeface="Times New Roman" panose="02020603050405020304" pitchFamily="18" charset="0"/>
              </a:rPr>
              <a:t>PARAQITJE NË ADMINISTRATËN DOGANORE                                                  -                         10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/Kopje;</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FOTOOPJE TË DOKUMENTAVE TË TJERA                                                            -                  4 </a:t>
            </a:r>
            <a:r>
              <a:rPr lang="en-US" sz="1400" dirty="0" err="1">
                <a:latin typeface="Times New Roman" panose="02020603050405020304" pitchFamily="18" charset="0"/>
                <a:cs typeface="Times New Roman" panose="02020603050405020304" pitchFamily="18" charset="0"/>
              </a:rPr>
              <a:t>copë</a:t>
            </a:r>
            <a:r>
              <a:rPr lang="en-US" sz="1400" dirty="0">
                <a:latin typeface="Times New Roman" panose="02020603050405020304" pitchFamily="18" charset="0"/>
                <a:cs typeface="Times New Roman" panose="02020603050405020304" pitchFamily="18" charset="0"/>
              </a:rPr>
              <a:t> – 50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b="1" dirty="0" err="1">
                <a:latin typeface="Times New Roman" panose="02020603050405020304" pitchFamily="18" charset="0"/>
                <a:cs typeface="Times New Roman" panose="02020603050405020304" pitchFamily="18" charset="0"/>
              </a:rPr>
              <a:t>Shërbime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tjera</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PASTRIMI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hambarit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2.500 GT                                                           -                             240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PASTRIMI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hambarit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2.501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5.000 GT                                                        -                              350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PASTRIMI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hambarit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5.001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10.000 GT                                                      -                              400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PASTRIMI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hambarit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10.001 GT                                                              -                              450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3739522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p:txBody>
          <a:bodyPr/>
          <a:lstStyle/>
          <a:p>
            <a:pPr marL="0" indent="0">
              <a:buNone/>
            </a:pPr>
            <a:r>
              <a:rPr lang="en-US" sz="1600" b="1" dirty="0" err="1">
                <a:latin typeface="Times New Roman" panose="02020603050405020304" pitchFamily="18" charset="0"/>
                <a:cs typeface="Times New Roman" panose="02020603050405020304" pitchFamily="18" charset="0"/>
              </a:rPr>
              <a:t>PëRMBAJTIA</a:t>
            </a:r>
            <a:r>
              <a:rPr lang="en-US" sz="1600" b="1" dirty="0">
                <a:latin typeface="Times New Roman" panose="02020603050405020304" pitchFamily="18" charset="0"/>
                <a:cs typeface="Times New Roman" panose="02020603050405020304" pitchFamily="18" charset="0"/>
              </a:rPr>
              <a:t> 2/2</a:t>
            </a:r>
            <a:endParaRPr lang="en-US" dirty="0">
              <a:latin typeface="Times New Roman" panose="02020603050405020304" pitchFamily="18" charset="0"/>
              <a:cs typeface="Times New Roman" panose="02020603050405020304" pitchFamily="18" charset="0"/>
            </a:endParaRPr>
          </a:p>
          <a:p>
            <a:pPr marL="0" indent="0">
              <a:buNone/>
            </a:pPr>
            <a:r>
              <a:rPr lang="en-US" sz="1600" dirty="0" err="1">
                <a:latin typeface="Times New Roman" panose="02020603050405020304" pitchFamily="18" charset="0"/>
                <a:cs typeface="Times New Roman" panose="02020603050405020304" pitchFamily="18" charset="0"/>
              </a:rPr>
              <a:t>Magazinimi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Grurit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në</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Sillosa</a:t>
            </a:r>
            <a:r>
              <a:rPr lang="en-US" sz="1600" dirty="0">
                <a:latin typeface="Times New Roman" panose="02020603050405020304" pitchFamily="18" charset="0"/>
                <a:cs typeface="Times New Roman" panose="02020603050405020304" pitchFamily="18" charset="0"/>
              </a:rPr>
              <a:t>;</a:t>
            </a:r>
          </a:p>
          <a:p>
            <a:pPr marL="0" indent="0">
              <a:buNone/>
            </a:pPr>
            <a:r>
              <a:rPr lang="en-US" sz="1600" dirty="0" err="1">
                <a:latin typeface="Times New Roman" panose="02020603050405020304" pitchFamily="18" charset="0"/>
                <a:cs typeface="Times New Roman" panose="02020603050405020304" pitchFamily="18" charset="0"/>
              </a:rPr>
              <a:t>Magazinimi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Qymyrgurit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dhe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Çimentos</a:t>
            </a:r>
            <a:r>
              <a:rPr lang="en-US" sz="1600" dirty="0">
                <a:latin typeface="Times New Roman" panose="02020603050405020304" pitchFamily="18" charset="0"/>
                <a:cs typeface="Times New Roman" panose="02020603050405020304" pitchFamily="18" charset="0"/>
              </a:rPr>
              <a:t>;</a:t>
            </a:r>
          </a:p>
          <a:p>
            <a:pPr marL="0" indent="0">
              <a:buNone/>
            </a:pPr>
            <a:r>
              <a:rPr lang="en-US" sz="1600" dirty="0" err="1">
                <a:latin typeface="Times New Roman" panose="02020603050405020304" pitchFamily="18" charset="0"/>
                <a:cs typeface="Times New Roman" panose="02020603050405020304" pitchFamily="18" charset="0"/>
              </a:rPr>
              <a:t>Marrja</a:t>
            </a:r>
            <a:r>
              <a:rPr lang="en-US" sz="1600" dirty="0">
                <a:latin typeface="Times New Roman" panose="02020603050405020304" pitchFamily="18" charset="0"/>
                <a:cs typeface="Times New Roman" panose="02020603050405020304" pitchFamily="18" charset="0"/>
              </a:rPr>
              <a:t> me </a:t>
            </a:r>
            <a:r>
              <a:rPr lang="en-US" sz="1600" dirty="0" err="1">
                <a:latin typeface="Times New Roman" panose="02020603050405020304" pitchFamily="18" charset="0"/>
                <a:cs typeface="Times New Roman" panose="02020603050405020304" pitchFamily="18" charset="0"/>
              </a:rPr>
              <a:t>Qira</a:t>
            </a:r>
            <a:r>
              <a:rPr lang="en-US" sz="1600" dirty="0">
                <a:latin typeface="Times New Roman" panose="02020603050405020304" pitchFamily="18" charset="0"/>
                <a:cs typeface="Times New Roman" panose="02020603050405020304" pitchFamily="18" charset="0"/>
              </a:rPr>
              <a:t> e </a:t>
            </a:r>
            <a:r>
              <a:rPr lang="en-US" sz="1600" dirty="0" err="1">
                <a:latin typeface="Times New Roman" panose="02020603050405020304" pitchFamily="18" charset="0"/>
                <a:cs typeface="Times New Roman" panose="02020603050405020304" pitchFamily="18" charset="0"/>
              </a:rPr>
              <a:t>Mjete</a:t>
            </a:r>
            <a:r>
              <a:rPr lang="en-US" sz="1600" dirty="0">
                <a:latin typeface="Times New Roman" panose="02020603050405020304" pitchFamily="18" charset="0"/>
                <a:cs typeface="Times New Roman" panose="02020603050405020304" pitchFamily="18" charset="0"/>
              </a:rPr>
              <a:t>;</a:t>
            </a:r>
          </a:p>
          <a:p>
            <a:pPr marL="0" indent="0">
              <a:buNone/>
            </a:pPr>
            <a:r>
              <a:rPr lang="en-US" sz="1600" dirty="0" err="1">
                <a:latin typeface="Times New Roman" panose="02020603050405020304" pitchFamily="18" charset="0"/>
                <a:cs typeface="Times New Roman" panose="02020603050405020304" pitchFamily="18" charset="0"/>
              </a:rPr>
              <a:t>Tarifat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për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Reklamat</a:t>
            </a:r>
            <a:r>
              <a:rPr lang="en-US" sz="1600" dirty="0">
                <a:latin typeface="Times New Roman" panose="02020603050405020304" pitchFamily="18" charset="0"/>
                <a:cs typeface="Times New Roman" panose="02020603050405020304" pitchFamily="18" charset="0"/>
              </a:rPr>
              <a:t>;</a:t>
            </a:r>
          </a:p>
          <a:p>
            <a:pPr marL="0" indent="0">
              <a:buNone/>
            </a:pPr>
            <a:r>
              <a:rPr lang="en-US" sz="1600" dirty="0" err="1">
                <a:latin typeface="Times New Roman" panose="02020603050405020304" pitchFamily="18" charset="0"/>
                <a:cs typeface="Times New Roman" panose="02020603050405020304" pitchFamily="18" charset="0"/>
              </a:rPr>
              <a:t>Tarif</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Parkimi</a:t>
            </a:r>
            <a:r>
              <a:rPr lang="en-US" sz="1600" dirty="0">
                <a:latin typeface="Times New Roman" panose="02020603050405020304" pitchFamily="18" charset="0"/>
                <a:cs typeface="Times New Roman" panose="02020603050405020304" pitchFamily="18" charset="0"/>
              </a:rPr>
              <a:t>; </a:t>
            </a:r>
          </a:p>
          <a:p>
            <a:pPr marL="0" indent="0">
              <a:buNone/>
            </a:pPr>
            <a:r>
              <a:rPr lang="en-US" sz="1600" dirty="0" err="1">
                <a:latin typeface="Times New Roman" panose="02020603050405020304" pitchFamily="18" charset="0"/>
                <a:cs typeface="Times New Roman" panose="02020603050405020304" pitchFamily="18" charset="0"/>
              </a:rPr>
              <a:t>Tarifa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për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shërbime</a:t>
            </a:r>
            <a:r>
              <a:rPr lang="en-US" sz="1600" dirty="0">
                <a:latin typeface="Times New Roman" panose="02020603050405020304" pitchFamily="18" charset="0"/>
                <a:cs typeface="Times New Roman" panose="02020603050405020304" pitchFamily="18" charset="0"/>
              </a:rPr>
              <a:t> administrative;</a:t>
            </a:r>
          </a:p>
          <a:p>
            <a:pPr marL="0" indent="0">
              <a:buNone/>
            </a:pPr>
            <a:r>
              <a:rPr lang="en-US" sz="1600" dirty="0" err="1">
                <a:latin typeface="Times New Roman" panose="02020603050405020304" pitchFamily="18" charset="0"/>
                <a:cs typeface="Times New Roman" panose="02020603050405020304" pitchFamily="18" charset="0"/>
              </a:rPr>
              <a:t>Shërbime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të</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tjera</a:t>
            </a:r>
            <a:r>
              <a:rPr lang="en-US" sz="160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2548422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a:xfrm>
            <a:off x="838200" y="1562015"/>
            <a:ext cx="10515600" cy="4667250"/>
          </a:xfrm>
        </p:spPr>
        <p:txBody>
          <a:bodyPr>
            <a:normAutofit fontScale="92500" lnSpcReduction="20000"/>
          </a:bodyPr>
          <a:lstStyle/>
          <a:p>
            <a:pPr marL="0" indent="0">
              <a:buNone/>
            </a:pPr>
            <a:r>
              <a:rPr lang="en-US" sz="1800" dirty="0">
                <a:latin typeface="Times New Roman" panose="02020603050405020304" pitchFamily="18" charset="0"/>
                <a:cs typeface="Times New Roman" panose="02020603050405020304" pitchFamily="18" charset="0"/>
              </a:rPr>
              <a:t>PËRSHKRIMI I TARIFAVE</a:t>
            </a:r>
          </a:p>
          <a:p>
            <a:pPr marL="0" indent="0">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err="1">
                <a:latin typeface="Times New Roman" panose="02020603050405020304" pitchFamily="18" charset="0"/>
                <a:cs typeface="Times New Roman" panose="02020603050405020304" pitchFamily="18" charset="0"/>
              </a:rPr>
              <a:t>Ky</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përshkim</a:t>
            </a:r>
            <a:r>
              <a:rPr lang="sq-AL"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është</a:t>
            </a:r>
            <a:r>
              <a:rPr lang="sq-AL" sz="1400" dirty="0">
                <a:latin typeface="Times New Roman" panose="02020603050405020304" pitchFamily="18" charset="0"/>
                <a:cs typeface="Times New Roman" panose="02020603050405020304" pitchFamily="18" charset="0"/>
              </a:rPr>
              <a:t> pjesë integrale</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Librit</a:t>
            </a:r>
            <a:r>
              <a:rPr lang="sq-AL" sz="1400" dirty="0">
                <a:latin typeface="Times New Roman" panose="02020603050405020304" pitchFamily="18" charset="0"/>
                <a:cs typeface="Times New Roman" panose="02020603050405020304" pitchFamily="18" charset="0"/>
              </a:rPr>
              <a:t> të </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arif</a:t>
            </a:r>
            <a:r>
              <a:rPr lang="en-US" sz="1400" dirty="0" err="1">
                <a:latin typeface="Times New Roman" panose="02020603050405020304" pitchFamily="18" charset="0"/>
                <a:cs typeface="Times New Roman" panose="02020603050405020304" pitchFamily="18" charset="0"/>
              </a:rPr>
              <a:t>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miratuara</a:t>
            </a:r>
            <a:r>
              <a:rPr lang="sq-AL" sz="1400" dirty="0">
                <a:latin typeface="Times New Roman" panose="02020603050405020304" pitchFamily="18" charset="0"/>
                <a:cs typeface="Times New Roman" panose="02020603050405020304" pitchFamily="18" charset="0"/>
              </a:rPr>
              <a:t> dhe </a:t>
            </a:r>
            <a:r>
              <a:rPr lang="en-US" sz="1400" dirty="0" err="1">
                <a:latin typeface="Times New Roman" panose="02020603050405020304" pitchFamily="18" charset="0"/>
                <a:cs typeface="Times New Roman" panose="02020603050405020304" pitchFamily="18" charset="0"/>
              </a:rPr>
              <a:t>janë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zbat</a:t>
            </a:r>
            <a:r>
              <a:rPr lang="en-US" sz="1400" dirty="0" err="1">
                <a:latin typeface="Times New Roman" panose="02020603050405020304" pitchFamily="18" charset="0"/>
                <a:cs typeface="Times New Roman" panose="02020603050405020304" pitchFamily="18" charset="0"/>
              </a:rPr>
              <a:t>ueshme</a:t>
            </a:r>
            <a:r>
              <a:rPr lang="sq-AL" sz="1400" dirty="0">
                <a:latin typeface="Times New Roman" panose="02020603050405020304" pitchFamily="18" charset="0"/>
                <a:cs typeface="Times New Roman" panose="02020603050405020304" pitchFamily="18" charset="0"/>
              </a:rPr>
              <a:t> për të gjithë </a:t>
            </a:r>
            <a:r>
              <a:rPr lang="en-US" sz="1400" dirty="0" err="1">
                <a:latin typeface="Times New Roman" panose="02020603050405020304" pitchFamily="18" charset="0"/>
                <a:cs typeface="Times New Roman" panose="02020603050405020304" pitchFamily="18" charset="0"/>
              </a:rPr>
              <a:t>subjektet</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nëse nuk përcaktohet ndryshe nga Porti MBM.</a:t>
            </a:r>
            <a:endParaRPr lang="en-US" sz="1400" dirty="0">
              <a:latin typeface="Times New Roman" panose="02020603050405020304" pitchFamily="18" charset="0"/>
              <a:cs typeface="Times New Roman" panose="02020603050405020304" pitchFamily="18" charset="0"/>
            </a:endParaRPr>
          </a:p>
          <a:p>
            <a:pPr marL="0" indent="0" algn="just">
              <a:buNone/>
            </a:pPr>
            <a:r>
              <a:rPr lang="sq-AL" sz="1400" dirty="0">
                <a:latin typeface="Times New Roman" panose="02020603050405020304" pitchFamily="18" charset="0"/>
                <a:cs typeface="Times New Roman" panose="02020603050405020304" pitchFamily="18" charset="0"/>
              </a:rPr>
              <a:t>Ky dokument cakton vlerën maksimale të tarifave për: </a:t>
            </a:r>
            <a:endParaRPr lang="en-US" sz="1400" dirty="0">
              <a:latin typeface="Times New Roman" panose="02020603050405020304" pitchFamily="18" charset="0"/>
              <a:cs typeface="Times New Roman" panose="02020603050405020304" pitchFamily="18" charset="0"/>
            </a:endParaRPr>
          </a:p>
          <a:p>
            <a:pPr marL="0" lvl="0" indent="0" algn="just">
              <a:buNone/>
            </a:pPr>
            <a:r>
              <a:rPr lang="en-US" sz="1400" dirty="0">
                <a:latin typeface="Times New Roman" panose="02020603050405020304" pitchFamily="18" charset="0"/>
                <a:cs typeface="Times New Roman" panose="02020603050405020304" pitchFamily="18" charset="0"/>
              </a:rPr>
              <a:t>- A</a:t>
            </a:r>
            <a:r>
              <a:rPr lang="sq-AL" sz="1400" dirty="0">
                <a:latin typeface="Times New Roman" panose="02020603050405020304" pitchFamily="18" charset="0"/>
                <a:cs typeface="Times New Roman" panose="02020603050405020304" pitchFamily="18" charset="0"/>
              </a:rPr>
              <a:t>nijet, mjetet e transportit dhe personat që përdorin </a:t>
            </a:r>
            <a:r>
              <a:rPr lang="en-US" sz="1400" dirty="0">
                <a:latin typeface="Times New Roman" panose="02020603050405020304" pitchFamily="18" charset="0"/>
                <a:cs typeface="Times New Roman" panose="02020603050405020304" pitchFamily="18" charset="0"/>
              </a:rPr>
              <a:t>p</a:t>
            </a:r>
            <a:r>
              <a:rPr lang="sq-AL" sz="1400" dirty="0">
                <a:latin typeface="Times New Roman" panose="02020603050405020304" pitchFamily="18" charset="0"/>
                <a:cs typeface="Times New Roman" panose="02020603050405020304" pitchFamily="18" charset="0"/>
              </a:rPr>
              <a:t>ortin; </a:t>
            </a:r>
            <a:endParaRPr lang="en-US" sz="1400" dirty="0">
              <a:latin typeface="Times New Roman" panose="02020603050405020304" pitchFamily="18" charset="0"/>
              <a:cs typeface="Times New Roman" panose="02020603050405020304" pitchFamily="18" charset="0"/>
            </a:endParaRPr>
          </a:p>
          <a:p>
            <a:pPr marL="0" lvl="0" indent="0" algn="just">
              <a:buNone/>
            </a:pPr>
            <a:r>
              <a:rPr lang="en-US" sz="1400" dirty="0">
                <a:latin typeface="Times New Roman" panose="02020603050405020304" pitchFamily="18" charset="0"/>
                <a:cs typeface="Times New Roman" panose="02020603050405020304" pitchFamily="18" charset="0"/>
              </a:rPr>
              <a:t>- N</a:t>
            </a:r>
            <a:r>
              <a:rPr lang="sq-AL" sz="1400" dirty="0">
                <a:latin typeface="Times New Roman" panose="02020603050405020304" pitchFamily="18" charset="0"/>
                <a:cs typeface="Times New Roman" panose="02020603050405020304" pitchFamily="18" charset="0"/>
              </a:rPr>
              <a:t>garkimin e mallrave në anije, shkarkimin e tyre, tregtimin detar brenda kufijve të portit ose magazinimin në port; </a:t>
            </a:r>
            <a:endParaRPr lang="en-US" sz="1400" dirty="0">
              <a:latin typeface="Times New Roman" panose="02020603050405020304" pitchFamily="18" charset="0"/>
              <a:cs typeface="Times New Roman" panose="02020603050405020304" pitchFamily="18" charset="0"/>
            </a:endParaRPr>
          </a:p>
          <a:p>
            <a:pPr marL="0" lvl="0" indent="0" algn="just">
              <a:buNone/>
            </a:pPr>
            <a:r>
              <a:rPr lang="en-US" sz="1400" dirty="0">
                <a:latin typeface="Times New Roman" panose="02020603050405020304" pitchFamily="18" charset="0"/>
                <a:cs typeface="Times New Roman" panose="02020603050405020304" pitchFamily="18" charset="0"/>
              </a:rPr>
              <a:t>-S</a:t>
            </a:r>
            <a:r>
              <a:rPr lang="sq-AL" sz="1400" dirty="0">
                <a:latin typeface="Times New Roman" panose="02020603050405020304" pitchFamily="18" charset="0"/>
                <a:cs typeface="Times New Roman" panose="02020603050405020304" pitchFamily="18" charset="0"/>
              </a:rPr>
              <a:t>hërbimet që sigurohen nga autoriteti portual ose nga një operator i autorizuar, ose ndonjë të drejtë të dhënë prej tij, në lidhje me portin. </a:t>
            </a:r>
            <a:endParaRPr lang="en-US" sz="1400" dirty="0">
              <a:latin typeface="Times New Roman" panose="02020603050405020304" pitchFamily="18" charset="0"/>
              <a:cs typeface="Times New Roman" panose="02020603050405020304" pitchFamily="18" charset="0"/>
            </a:endParaRPr>
          </a:p>
          <a:p>
            <a:pPr marL="0" indent="0" algn="just">
              <a:buNone/>
            </a:pPr>
            <a:r>
              <a:rPr lang="sq-AL" sz="1400" dirty="0">
                <a:latin typeface="Times New Roman" panose="02020603050405020304" pitchFamily="18" charset="0"/>
                <a:cs typeface="Times New Roman" panose="02020603050405020304" pitchFamily="18" charset="0"/>
              </a:rPr>
              <a:t>Porti MBM cakton normën e interesit që kërkon për pagesat e vonuara.</a:t>
            </a: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produkte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veçanta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bazuar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volumet</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kryera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frekuencën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tyre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mund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aplikoj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tarifa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ulëta</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tarifat</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treguara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këtë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err="1">
                <a:latin typeface="Times New Roman" panose="02020603050405020304" pitchFamily="18" charset="0"/>
                <a:cs typeface="Times New Roman" panose="02020603050405020304" pitchFamily="18" charset="0"/>
              </a:rPr>
              <a:t>Çdo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përfiton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shërbimet</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ofruara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dakort</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aplikimin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Librit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Tarifave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miratuara</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do </a:t>
            </a:r>
            <a:r>
              <a:rPr lang="en-US" sz="1400" dirty="0" err="1">
                <a:latin typeface="Times New Roman" panose="02020603050405020304" pitchFamily="18" charset="0"/>
                <a:cs typeface="Times New Roman" panose="02020603050405020304" pitchFamily="18" charset="0"/>
              </a:rPr>
              <a:t>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përpunoj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vetëm</a:t>
            </a:r>
            <a:r>
              <a:rPr lang="en-US" sz="1400" dirty="0">
                <a:latin typeface="Times New Roman" panose="02020603050405020304" pitchFamily="18" charset="0"/>
                <a:cs typeface="Times New Roman" panose="02020603050405020304" pitchFamily="18" charset="0"/>
              </a:rPr>
              <a:t> duke u </a:t>
            </a:r>
            <a:r>
              <a:rPr lang="en-US" sz="1400" dirty="0" err="1">
                <a:latin typeface="Times New Roman" panose="02020603050405020304" pitchFamily="18" charset="0"/>
                <a:cs typeface="Times New Roman" panose="02020603050405020304" pitchFamily="18" charset="0"/>
              </a:rPr>
              <a:t>bazuar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aftësitë</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tij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profesionale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kapacitetet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teknike</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a:latin typeface="Times New Roman" panose="02020603050405020304" pitchFamily="18" charset="0"/>
                <a:cs typeface="Times New Roman" panose="02020603050405020304" pitchFamily="18" charset="0"/>
              </a:rPr>
              <a:t>Shërbimet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nuk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mbulohen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këto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tarifa</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përcaktohen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marreveshje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veçantë</a:t>
            </a:r>
            <a:r>
              <a:rPr lang="en-US" sz="1400" dirty="0">
                <a:latin typeface="Times New Roman" panose="02020603050405020304" pitchFamily="18" charset="0"/>
                <a:cs typeface="Times New Roman" panose="02020603050405020304" pitchFamily="18" charset="0"/>
              </a:rPr>
              <a:t> midis </a:t>
            </a:r>
            <a:r>
              <a:rPr lang="en-US" sz="1400" dirty="0" err="1">
                <a:latin typeface="Times New Roman" panose="02020603050405020304" pitchFamily="18" charset="0"/>
                <a:cs typeface="Times New Roman" panose="02020603050405020304" pitchFamily="18" charset="0"/>
              </a:rPr>
              <a:t>palëve</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a:t>
            </a:r>
            <a:r>
              <a:rPr lang="en-US" sz="1400" dirty="0" err="1"/>
              <a:t>Nëse</a:t>
            </a:r>
            <a:r>
              <a:rPr lang="en-US" sz="1400" dirty="0"/>
              <a:t> </a:t>
            </a:r>
            <a:r>
              <a:rPr lang="en-US" sz="1400" dirty="0" err="1"/>
              <a:t>janë</a:t>
            </a:r>
            <a:r>
              <a:rPr lang="en-US" sz="1400" dirty="0"/>
              <a:t> </a:t>
            </a:r>
            <a:r>
              <a:rPr lang="en-US" sz="1400" dirty="0" err="1"/>
              <a:t>dy</a:t>
            </a:r>
            <a:r>
              <a:rPr lang="en-US" sz="1400" dirty="0"/>
              <a:t> </a:t>
            </a:r>
            <a:r>
              <a:rPr lang="en-US" sz="1400" dirty="0" err="1"/>
              <a:t>tonazhe</a:t>
            </a:r>
            <a:r>
              <a:rPr lang="en-US" sz="1400" dirty="0"/>
              <a:t> </a:t>
            </a:r>
            <a:r>
              <a:rPr lang="en-US" sz="1400" dirty="0" err="1"/>
              <a:t>bruto</a:t>
            </a:r>
            <a:r>
              <a:rPr lang="en-US" sz="1400" dirty="0"/>
              <a:t> </a:t>
            </a:r>
            <a:r>
              <a:rPr lang="en-US" sz="1400" dirty="0" err="1"/>
              <a:t>ose</a:t>
            </a:r>
            <a:r>
              <a:rPr lang="en-US" sz="1400" dirty="0"/>
              <a:t> </a:t>
            </a:r>
            <a:r>
              <a:rPr lang="en-US" sz="1400" dirty="0" err="1"/>
              <a:t>përmasa</a:t>
            </a:r>
            <a:r>
              <a:rPr lang="en-US" sz="1400" dirty="0"/>
              <a:t> </a:t>
            </a:r>
            <a:r>
              <a:rPr lang="en-US" sz="1400" dirty="0" err="1"/>
              <a:t>të</a:t>
            </a:r>
            <a:r>
              <a:rPr lang="en-US" sz="1400" dirty="0"/>
              <a:t> </a:t>
            </a:r>
            <a:r>
              <a:rPr lang="en-US" sz="1400" dirty="0" err="1"/>
              <a:t>regjistruara</a:t>
            </a:r>
            <a:r>
              <a:rPr lang="en-US" sz="1400" dirty="0"/>
              <a:t> </a:t>
            </a:r>
            <a:r>
              <a:rPr lang="en-US" sz="1400" dirty="0" err="1"/>
              <a:t>të</a:t>
            </a:r>
            <a:r>
              <a:rPr lang="en-US" sz="1400" dirty="0"/>
              <a:t> </a:t>
            </a:r>
            <a:r>
              <a:rPr lang="en-US" sz="1400" dirty="0" err="1"/>
              <a:t>ndryshme</a:t>
            </a:r>
            <a:r>
              <a:rPr lang="en-US" sz="1400" dirty="0"/>
              <a:t>, p.sh. ton </a:t>
            </a:r>
            <a:r>
              <a:rPr lang="en-US" sz="1400" dirty="0" err="1"/>
              <a:t>dhe</a:t>
            </a:r>
            <a:r>
              <a:rPr lang="en-US" sz="1400" dirty="0"/>
              <a:t> m3 </a:t>
            </a:r>
            <a:r>
              <a:rPr lang="en-US" sz="1400" dirty="0" err="1"/>
              <a:t>në</a:t>
            </a:r>
            <a:r>
              <a:rPr lang="en-US" sz="1400" dirty="0"/>
              <a:t> </a:t>
            </a:r>
            <a:r>
              <a:rPr lang="en-US" sz="1400" dirty="0" err="1"/>
              <a:t>certifikatën</a:t>
            </a:r>
            <a:r>
              <a:rPr lang="en-US" sz="1400" dirty="0"/>
              <a:t> e </a:t>
            </a:r>
            <a:r>
              <a:rPr lang="en-US" sz="1400" dirty="0" err="1"/>
              <a:t>madhësisë</a:t>
            </a:r>
            <a:r>
              <a:rPr lang="en-US" sz="1400" dirty="0"/>
              <a:t> </a:t>
            </a:r>
            <a:r>
              <a:rPr lang="en-US" sz="1400" dirty="0" err="1"/>
              <a:t>së</a:t>
            </a:r>
            <a:r>
              <a:rPr lang="en-US" sz="1400" dirty="0"/>
              <a:t> </a:t>
            </a:r>
            <a:r>
              <a:rPr lang="en-US" sz="1400" dirty="0" err="1"/>
              <a:t>tonazhit</a:t>
            </a:r>
            <a:r>
              <a:rPr lang="en-US" sz="1400" dirty="0"/>
              <a:t>, </a:t>
            </a:r>
            <a:r>
              <a:rPr lang="en-US" sz="1400" dirty="0" err="1"/>
              <a:t>atëherë</a:t>
            </a:r>
            <a:r>
              <a:rPr lang="en-US" sz="1400" dirty="0"/>
              <a:t> </a:t>
            </a:r>
            <a:r>
              <a:rPr lang="en-US" sz="1400" dirty="0" err="1"/>
              <a:t>tonazhi</a:t>
            </a:r>
            <a:r>
              <a:rPr lang="en-US" sz="1400" dirty="0"/>
              <a:t> </a:t>
            </a:r>
            <a:r>
              <a:rPr lang="en-US" sz="1400" dirty="0" err="1"/>
              <a:t>ose</a:t>
            </a:r>
            <a:r>
              <a:rPr lang="en-US" sz="1400" dirty="0"/>
              <a:t> </a:t>
            </a:r>
            <a:r>
              <a:rPr lang="en-US" sz="1400" dirty="0" err="1"/>
              <a:t>përmasa</a:t>
            </a:r>
            <a:r>
              <a:rPr lang="en-US" sz="1400" dirty="0"/>
              <a:t> </a:t>
            </a:r>
            <a:r>
              <a:rPr lang="en-US" sz="1400" dirty="0" err="1"/>
              <a:t>më</a:t>
            </a:r>
            <a:r>
              <a:rPr lang="en-US" sz="1400" dirty="0"/>
              <a:t> e </a:t>
            </a:r>
            <a:r>
              <a:rPr lang="en-US" sz="1400" dirty="0" err="1"/>
              <a:t>madhe</a:t>
            </a:r>
            <a:r>
              <a:rPr lang="en-US" sz="1400" dirty="0"/>
              <a:t> (p.sh. 3 </a:t>
            </a:r>
            <a:r>
              <a:rPr lang="en-US" sz="1400" dirty="0" err="1"/>
              <a:t>tonë</a:t>
            </a:r>
            <a:r>
              <a:rPr lang="en-US" sz="1400" dirty="0"/>
              <a:t> </a:t>
            </a:r>
            <a:r>
              <a:rPr lang="en-US" sz="1400" dirty="0" err="1"/>
              <a:t>dhe</a:t>
            </a:r>
            <a:r>
              <a:rPr lang="en-US" sz="1400" dirty="0"/>
              <a:t> 8 m3) do </a:t>
            </a:r>
            <a:r>
              <a:rPr lang="en-US" sz="1400" dirty="0" err="1"/>
              <a:t>të</a:t>
            </a:r>
            <a:r>
              <a:rPr lang="en-US" sz="1400" dirty="0"/>
              <a:t> </a:t>
            </a:r>
            <a:r>
              <a:rPr lang="en-US" sz="1400" dirty="0" err="1"/>
              <a:t>aplikohet</a:t>
            </a:r>
            <a:r>
              <a:rPr lang="en-US" sz="1400" dirty="0"/>
              <a:t> </a:t>
            </a:r>
            <a:r>
              <a:rPr lang="en-US" sz="1400" dirty="0" err="1"/>
              <a:t>për</a:t>
            </a:r>
            <a:r>
              <a:rPr lang="en-US" sz="1400" dirty="0"/>
              <a:t> </a:t>
            </a:r>
            <a:r>
              <a:rPr lang="en-US" sz="1400" dirty="0" err="1"/>
              <a:t>qëllimin</a:t>
            </a:r>
            <a:r>
              <a:rPr lang="en-US" sz="1400" dirty="0"/>
              <a:t> e </a:t>
            </a:r>
            <a:r>
              <a:rPr lang="en-US" sz="1400" dirty="0" err="1"/>
              <a:t>kësaj</a:t>
            </a:r>
            <a:r>
              <a:rPr lang="en-US" sz="1400" dirty="0"/>
              <a:t> </a:t>
            </a:r>
            <a:r>
              <a:rPr lang="en-US" sz="1400" dirty="0" err="1"/>
              <a:t>tarife</a:t>
            </a:r>
            <a:r>
              <a:rPr lang="en-US" sz="1400" dirty="0"/>
              <a:t>.</a:t>
            </a:r>
          </a:p>
          <a:p>
            <a:pPr marL="0" indent="0" algn="just">
              <a:lnSpc>
                <a:spcPct val="120000"/>
              </a:lnSpc>
              <a:buNone/>
            </a:pPr>
            <a:r>
              <a:rPr lang="en-US" sz="1400" dirty="0"/>
              <a:t>-</a:t>
            </a:r>
            <a:r>
              <a:rPr lang="en-US" sz="1400" dirty="0" err="1"/>
              <a:t>Në</a:t>
            </a:r>
            <a:r>
              <a:rPr lang="en-US" sz="1400" dirty="0"/>
              <a:t> </a:t>
            </a:r>
            <a:r>
              <a:rPr lang="en-US" sz="1400" dirty="0" err="1"/>
              <a:t>qoftë</a:t>
            </a:r>
            <a:r>
              <a:rPr lang="en-US" sz="1400" dirty="0"/>
              <a:t> se </a:t>
            </a:r>
            <a:r>
              <a:rPr lang="en-US" sz="1400" dirty="0" err="1"/>
              <a:t>pronari</a:t>
            </a:r>
            <a:r>
              <a:rPr lang="en-US" sz="1400" dirty="0"/>
              <a:t> </a:t>
            </a:r>
            <a:r>
              <a:rPr lang="en-US" sz="1400" dirty="0" err="1"/>
              <a:t>i</a:t>
            </a:r>
            <a:r>
              <a:rPr lang="en-US" sz="1400" dirty="0"/>
              <a:t> </a:t>
            </a:r>
            <a:r>
              <a:rPr lang="en-US" sz="1400" dirty="0" err="1"/>
              <a:t>anijes</a:t>
            </a:r>
            <a:r>
              <a:rPr lang="en-US" sz="1400" dirty="0"/>
              <a:t> apo </a:t>
            </a:r>
            <a:r>
              <a:rPr lang="en-US" sz="1400" dirty="0" err="1"/>
              <a:t>mallit</a:t>
            </a:r>
            <a:r>
              <a:rPr lang="en-US" sz="1400" dirty="0"/>
              <a:t> e ka </a:t>
            </a:r>
            <a:r>
              <a:rPr lang="en-US" sz="1400" dirty="0" err="1"/>
              <a:t>të</a:t>
            </a:r>
            <a:r>
              <a:rPr lang="en-US" sz="1400" dirty="0"/>
              <a:t> </a:t>
            </a:r>
            <a:r>
              <a:rPr lang="en-US" sz="1400" dirty="0" err="1"/>
              <a:t>pamundur</a:t>
            </a:r>
            <a:r>
              <a:rPr lang="en-US" sz="1400" dirty="0"/>
              <a:t> </a:t>
            </a:r>
            <a:r>
              <a:rPr lang="en-US" sz="1400" dirty="0" err="1"/>
              <a:t>të</a:t>
            </a:r>
            <a:r>
              <a:rPr lang="en-US" sz="1400" dirty="0"/>
              <a:t> </a:t>
            </a:r>
            <a:r>
              <a:rPr lang="en-US" sz="1400" dirty="0" err="1"/>
              <a:t>dorëzojë</a:t>
            </a:r>
            <a:r>
              <a:rPr lang="en-US" sz="1400" dirty="0"/>
              <a:t> </a:t>
            </a:r>
            <a:r>
              <a:rPr lang="en-US" sz="1400" dirty="0" err="1"/>
              <a:t>një</a:t>
            </a:r>
            <a:r>
              <a:rPr lang="en-US" sz="1400" dirty="0"/>
              <a:t> </a:t>
            </a:r>
            <a:r>
              <a:rPr lang="en-US" sz="1400" dirty="0" err="1"/>
              <a:t>certifikatë</a:t>
            </a:r>
            <a:r>
              <a:rPr lang="en-US" sz="1400" dirty="0"/>
              <a:t> </a:t>
            </a:r>
            <a:r>
              <a:rPr lang="en-US" sz="1400" dirty="0" err="1"/>
              <a:t>të</a:t>
            </a:r>
            <a:r>
              <a:rPr lang="en-US" sz="1400" dirty="0"/>
              <a:t> </a:t>
            </a:r>
            <a:r>
              <a:rPr lang="en-US" sz="1400" dirty="0" err="1"/>
              <a:t>madhësisë</a:t>
            </a:r>
            <a:r>
              <a:rPr lang="en-US" sz="1400" dirty="0"/>
              <a:t>/</a:t>
            </a:r>
            <a:r>
              <a:rPr lang="en-US" sz="1400" dirty="0" err="1"/>
              <a:t>përmasave</a:t>
            </a:r>
            <a:r>
              <a:rPr lang="en-US" sz="1400" dirty="0"/>
              <a:t> </a:t>
            </a:r>
            <a:r>
              <a:rPr lang="en-US" sz="1400" dirty="0" err="1"/>
              <a:t>të</a:t>
            </a:r>
            <a:r>
              <a:rPr lang="en-US" sz="1400" dirty="0"/>
              <a:t> </a:t>
            </a:r>
            <a:r>
              <a:rPr lang="en-US" sz="1400" dirty="0" err="1"/>
              <a:t>mallit</a:t>
            </a:r>
            <a:r>
              <a:rPr lang="en-US" sz="1400" dirty="0"/>
              <a:t> (p.sh., manifest, </a:t>
            </a:r>
            <a:r>
              <a:rPr lang="en-US" sz="1400" dirty="0" err="1"/>
              <a:t>faturë</a:t>
            </a:r>
            <a:r>
              <a:rPr lang="en-US" sz="1400" dirty="0"/>
              <a:t> apo </a:t>
            </a:r>
            <a:r>
              <a:rPr lang="en-US" sz="1400" dirty="0" err="1"/>
              <a:t>listë</a:t>
            </a:r>
            <a:r>
              <a:rPr lang="en-US" sz="1400" dirty="0"/>
              <a:t> </a:t>
            </a:r>
            <a:r>
              <a:rPr lang="en-US" sz="1400" dirty="0" err="1"/>
              <a:t>mallrash</a:t>
            </a:r>
            <a:r>
              <a:rPr lang="en-US" sz="1400" dirty="0"/>
              <a:t>), </a:t>
            </a:r>
            <a:r>
              <a:rPr lang="en-US" sz="1400" dirty="0" err="1"/>
              <a:t>atëherë</a:t>
            </a:r>
            <a:r>
              <a:rPr lang="en-US" sz="1400" dirty="0"/>
              <a:t>, </a:t>
            </a:r>
            <a:r>
              <a:rPr lang="en-US" sz="1400" dirty="0" err="1"/>
              <a:t>porti</a:t>
            </a:r>
            <a:r>
              <a:rPr lang="en-US" sz="1400" dirty="0"/>
              <a:t> MBM </a:t>
            </a:r>
            <a:r>
              <a:rPr lang="en-US" sz="1400" dirty="0" err="1"/>
              <a:t>ose</a:t>
            </a:r>
            <a:r>
              <a:rPr lang="en-US" sz="1400" dirty="0"/>
              <a:t> </a:t>
            </a:r>
            <a:r>
              <a:rPr lang="en-US" sz="1400" dirty="0" err="1"/>
              <a:t>përfaqësuesi</a:t>
            </a:r>
            <a:r>
              <a:rPr lang="en-US" sz="1400" dirty="0"/>
              <a:t> </a:t>
            </a:r>
            <a:r>
              <a:rPr lang="en-US" sz="1400" dirty="0" err="1"/>
              <a:t>i</a:t>
            </a:r>
            <a:r>
              <a:rPr lang="en-US" sz="1400" dirty="0"/>
              <a:t> </a:t>
            </a:r>
            <a:r>
              <a:rPr lang="en-US" sz="1400" dirty="0" err="1"/>
              <a:t>tij</a:t>
            </a:r>
            <a:r>
              <a:rPr lang="en-US" sz="1400" dirty="0"/>
              <a:t> </a:t>
            </a:r>
            <a:r>
              <a:rPr lang="en-US" sz="1400" dirty="0" err="1"/>
              <a:t>mund</a:t>
            </a:r>
            <a:r>
              <a:rPr lang="en-US" sz="1400" dirty="0"/>
              <a:t> </a:t>
            </a:r>
            <a:r>
              <a:rPr lang="en-US" sz="1400" dirty="0" err="1"/>
              <a:t>të</a:t>
            </a:r>
            <a:r>
              <a:rPr lang="en-US" sz="1400" dirty="0"/>
              <a:t> </a:t>
            </a:r>
            <a:r>
              <a:rPr lang="en-US" sz="1400" dirty="0" err="1"/>
              <a:t>japë</a:t>
            </a:r>
            <a:r>
              <a:rPr lang="en-US" sz="1400" dirty="0"/>
              <a:t> </a:t>
            </a:r>
            <a:r>
              <a:rPr lang="en-US" sz="1400" dirty="0" err="1"/>
              <a:t>një</a:t>
            </a:r>
            <a:r>
              <a:rPr lang="en-US" sz="1400" dirty="0"/>
              <a:t> </a:t>
            </a:r>
            <a:r>
              <a:rPr lang="en-US" sz="1400" dirty="0" err="1"/>
              <a:t>vlerë</a:t>
            </a:r>
            <a:r>
              <a:rPr lang="en-US" sz="1400" dirty="0"/>
              <a:t> </a:t>
            </a:r>
            <a:r>
              <a:rPr lang="en-US" sz="1400" dirty="0" err="1"/>
              <a:t>të</a:t>
            </a:r>
            <a:r>
              <a:rPr lang="en-US" sz="1400" dirty="0"/>
              <a:t> </a:t>
            </a:r>
            <a:r>
              <a:rPr lang="en-US" sz="1400" dirty="0" err="1"/>
              <a:t>përafërt</a:t>
            </a:r>
            <a:r>
              <a:rPr lang="en-US" sz="1400" dirty="0"/>
              <a:t> </a:t>
            </a:r>
            <a:r>
              <a:rPr lang="en-US" sz="1400" dirty="0" err="1"/>
              <a:t>të</a:t>
            </a:r>
            <a:r>
              <a:rPr lang="en-US" sz="1400" dirty="0"/>
              <a:t> </a:t>
            </a:r>
            <a:r>
              <a:rPr lang="en-US" sz="1400" dirty="0" err="1"/>
              <a:t>madhësisë</a:t>
            </a:r>
            <a:r>
              <a:rPr lang="en-US" sz="1400" dirty="0"/>
              <a:t> </a:t>
            </a:r>
            <a:r>
              <a:rPr lang="en-US" sz="1400" dirty="0" err="1"/>
              <a:t>dhe</a:t>
            </a:r>
            <a:r>
              <a:rPr lang="en-US" sz="1400" dirty="0"/>
              <a:t> </a:t>
            </a:r>
            <a:r>
              <a:rPr lang="en-US" sz="1400" dirty="0" err="1"/>
              <a:t>peshës</a:t>
            </a:r>
            <a:r>
              <a:rPr lang="en-US" sz="1400" dirty="0"/>
              <a:t> apo </a:t>
            </a:r>
            <a:r>
              <a:rPr lang="en-US" sz="1400" dirty="0" err="1"/>
              <a:t>të</a:t>
            </a:r>
            <a:r>
              <a:rPr lang="en-US" sz="1400" dirty="0"/>
              <a:t> </a:t>
            </a:r>
            <a:r>
              <a:rPr lang="en-US" sz="1400" dirty="0" err="1"/>
              <a:t>volumit</a:t>
            </a:r>
            <a:r>
              <a:rPr lang="en-US" sz="1400" dirty="0"/>
              <a:t> </a:t>
            </a:r>
            <a:r>
              <a:rPr lang="en-US" sz="1400" dirty="0" err="1"/>
              <a:t>të</a:t>
            </a:r>
            <a:r>
              <a:rPr lang="en-US" sz="1400" dirty="0"/>
              <a:t> </a:t>
            </a:r>
            <a:r>
              <a:rPr lang="en-US" sz="1400" dirty="0" err="1"/>
              <a:t>mallit</a:t>
            </a:r>
            <a:r>
              <a:rPr lang="en-US" sz="1400" dirty="0"/>
              <a:t>, </a:t>
            </a:r>
            <a:r>
              <a:rPr lang="en-US" sz="1400" dirty="0" err="1"/>
              <a:t>që</a:t>
            </a:r>
            <a:r>
              <a:rPr lang="en-US" sz="1400" dirty="0"/>
              <a:t> do </a:t>
            </a:r>
            <a:r>
              <a:rPr lang="en-US" sz="1400" dirty="0" err="1"/>
              <a:t>të</a:t>
            </a:r>
            <a:r>
              <a:rPr lang="en-US" sz="1400" dirty="0"/>
              <a:t> </a:t>
            </a:r>
            <a:r>
              <a:rPr lang="en-US" sz="1400" dirty="0" err="1"/>
              <a:t>konsiderohen</a:t>
            </a:r>
            <a:r>
              <a:rPr lang="en-US" sz="1400" dirty="0"/>
              <a:t> </a:t>
            </a:r>
            <a:r>
              <a:rPr lang="en-US" sz="1400" dirty="0" err="1"/>
              <a:t>përmasat</a:t>
            </a:r>
            <a:r>
              <a:rPr lang="en-US" sz="1400" dirty="0"/>
              <a:t> e </a:t>
            </a:r>
            <a:r>
              <a:rPr lang="en-US" sz="1400" dirty="0" err="1"/>
              <a:t>mallit</a:t>
            </a:r>
            <a:r>
              <a:rPr lang="en-US" sz="1400" dirty="0"/>
              <a:t> </a:t>
            </a:r>
            <a:r>
              <a:rPr lang="en-US" sz="1400" dirty="0" err="1"/>
              <a:t>në</a:t>
            </a:r>
            <a:r>
              <a:rPr lang="en-US" sz="1400" dirty="0"/>
              <a:t> ton apo </a:t>
            </a:r>
            <a:r>
              <a:rPr lang="en-US" sz="1400" dirty="0" err="1"/>
              <a:t>metër</a:t>
            </a:r>
            <a:r>
              <a:rPr lang="en-US" sz="1400" dirty="0"/>
              <a:t> </a:t>
            </a:r>
            <a:r>
              <a:rPr lang="en-US" sz="1400" dirty="0" err="1"/>
              <a:t>kub</a:t>
            </a:r>
            <a:r>
              <a:rPr lang="en-US" sz="1400" dirty="0"/>
              <a:t> </a:t>
            </a:r>
            <a:r>
              <a:rPr lang="en-US" sz="1400" dirty="0" err="1"/>
              <a:t>për</a:t>
            </a:r>
            <a:r>
              <a:rPr lang="en-US" sz="1400" dirty="0"/>
              <a:t> </a:t>
            </a:r>
            <a:r>
              <a:rPr lang="en-US" sz="1400" dirty="0" err="1"/>
              <a:t>qëllim</a:t>
            </a:r>
            <a:r>
              <a:rPr lang="en-US" sz="1400" dirty="0"/>
              <a:t> </a:t>
            </a:r>
            <a:r>
              <a:rPr lang="en-US" sz="1400" dirty="0" err="1"/>
              <a:t>të</a:t>
            </a:r>
            <a:r>
              <a:rPr lang="en-US" sz="1400" dirty="0"/>
              <a:t> </a:t>
            </a:r>
            <a:r>
              <a:rPr lang="en-US" sz="1400" dirty="0" err="1"/>
              <a:t>tarifave</a:t>
            </a:r>
            <a:r>
              <a:rPr lang="en-US" sz="1400" dirty="0"/>
              <a:t>.</a:t>
            </a: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1639833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6" name="Content Placeholder 5"/>
          <p:cNvSpPr>
            <a:spLocks noGrp="1"/>
          </p:cNvSpPr>
          <p:nvPr>
            <p:ph idx="1"/>
          </p:nvPr>
        </p:nvSpPr>
        <p:spPr/>
        <p:txBody>
          <a:bodyPr>
            <a:normAutofit/>
          </a:bodyPr>
          <a:lstStyle/>
          <a:p>
            <a:pPr marL="0" indent="0" algn="just">
              <a:buNone/>
            </a:pPr>
            <a:r>
              <a:rPr lang="en-US" sz="1400" dirty="0" err="1">
                <a:latin typeface="Times New Roman" panose="02020603050405020304" pitchFamily="18" charset="0"/>
                <a:cs typeface="Times New Roman" panose="02020603050405020304" pitchFamily="18" charset="0"/>
              </a:rPr>
              <a:t>Njësia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minimale</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matjes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peshës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1000 kg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matjes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volumit</a:t>
            </a:r>
            <a:r>
              <a:rPr lang="en-US" sz="1400" dirty="0">
                <a:latin typeface="Times New Roman" panose="02020603050405020304" pitchFamily="18" charset="0"/>
                <a:cs typeface="Times New Roman" panose="02020603050405020304" pitchFamily="18" charset="0"/>
              </a:rPr>
              <a:t> 1 m3. </a:t>
            </a:r>
          </a:p>
          <a:p>
            <a:pPr marL="0" indent="0" algn="just">
              <a:buNone/>
            </a:pPr>
            <a:r>
              <a:rPr lang="en-US" sz="1400" dirty="0" err="1">
                <a:latin typeface="Times New Roman" panose="02020603050405020304" pitchFamily="18" charset="0"/>
                <a:cs typeface="Times New Roman" panose="02020603050405020304" pitchFamily="18" charset="0"/>
              </a:rPr>
              <a:t>Vlera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minimale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faturohet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shërbimet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portuale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përveç</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atyre</a:t>
            </a:r>
            <a:r>
              <a:rPr lang="en-US" sz="1400" dirty="0">
                <a:latin typeface="Times New Roman" panose="02020603050405020304" pitchFamily="18" charset="0"/>
                <a:cs typeface="Times New Roman" panose="02020603050405020304" pitchFamily="18" charset="0"/>
              </a:rPr>
              <a:t> administrative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10.00 Euro.</a:t>
            </a:r>
          </a:p>
          <a:p>
            <a:pPr marL="0" indent="0" algn="just">
              <a:buNone/>
            </a:pPr>
            <a:r>
              <a:rPr lang="en-US" sz="1400" dirty="0" err="1">
                <a:latin typeface="Times New Roman" panose="02020603050405020304" pitchFamily="18" charset="0"/>
                <a:cs typeface="Times New Roman" panose="02020603050405020304" pitchFamily="18" charset="0"/>
              </a:rPr>
              <a:t>Orari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punës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ngarkim</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shkarkimin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anijeve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me 3 </a:t>
            </a:r>
            <a:r>
              <a:rPr lang="en-US" sz="1400" dirty="0" err="1">
                <a:latin typeface="Times New Roman" panose="02020603050405020304" pitchFamily="18" charset="0"/>
                <a:cs typeface="Times New Roman" panose="02020603050405020304" pitchFamily="18" charset="0"/>
              </a:rPr>
              <a:t>turne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Hëna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Shtunë</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tarifa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fikse</a:t>
            </a:r>
            <a:r>
              <a:rPr lang="en-US" sz="1400" dirty="0">
                <a:latin typeface="Times New Roman" panose="02020603050405020304" pitchFamily="18" charset="0"/>
                <a:cs typeface="Times New Roman" panose="02020603050405020304" pitchFamily="18" charset="0"/>
              </a:rPr>
              <a:t>. </a:t>
            </a:r>
            <a:r>
              <a:rPr lang="en-US" sz="1400" b="1" u="sng" dirty="0">
                <a:latin typeface="Times New Roman" panose="02020603050405020304" pitchFamily="18" charset="0"/>
                <a:cs typeface="Times New Roman" panose="02020603050405020304" pitchFamily="18" charset="0"/>
              </a:rPr>
              <a:t>(20% </a:t>
            </a:r>
            <a:r>
              <a:rPr lang="en-US" sz="1400" b="1" u="sng" dirty="0" err="1">
                <a:latin typeface="Times New Roman" panose="02020603050405020304" pitchFamily="18" charset="0"/>
                <a:cs typeface="Times New Roman" panose="02020603050405020304" pitchFamily="18" charset="0"/>
              </a:rPr>
              <a:t>shtesë</a:t>
            </a:r>
            <a:r>
              <a:rPr lang="en-US" sz="1400" b="1" u="sng" dirty="0">
                <a:latin typeface="Times New Roman" panose="02020603050405020304" pitchFamily="18" charset="0"/>
                <a:cs typeface="Times New Roman" panose="02020603050405020304" pitchFamily="18" charset="0"/>
              </a:rPr>
              <a:t> e </a:t>
            </a:r>
            <a:r>
              <a:rPr lang="en-US" sz="1400" b="1" u="sng" dirty="0" err="1">
                <a:latin typeface="Times New Roman" panose="02020603050405020304" pitchFamily="18" charset="0"/>
                <a:cs typeface="Times New Roman" panose="02020603050405020304" pitchFamily="18" charset="0"/>
              </a:rPr>
              <a:t>tarifës</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për</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diten</a:t>
            </a:r>
            <a:r>
              <a:rPr lang="en-US" sz="1400" b="1" u="sng" dirty="0">
                <a:latin typeface="Times New Roman" panose="02020603050405020304" pitchFamily="18" charset="0"/>
                <a:cs typeface="Times New Roman" panose="02020603050405020304" pitchFamily="18" charset="0"/>
              </a:rPr>
              <a:t> e </a:t>
            </a:r>
            <a:r>
              <a:rPr lang="en-US" sz="1400" b="1" u="sng" dirty="0" err="1">
                <a:latin typeface="Times New Roman" panose="02020603050405020304" pitchFamily="18" charset="0"/>
                <a:cs typeface="Times New Roman" panose="02020603050405020304" pitchFamily="18" charset="0"/>
              </a:rPr>
              <a:t>diel</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dhe</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ditë</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feste</a:t>
            </a:r>
            <a:r>
              <a:rPr lang="en-US" sz="1400" b="1" u="sng" dirty="0">
                <a:latin typeface="Times New Roman" panose="02020603050405020304" pitchFamily="18" charset="0"/>
                <a:cs typeface="Times New Roman" panose="02020603050405020304" pitchFamily="18" charset="0"/>
              </a:rPr>
              <a:t>)</a:t>
            </a:r>
          </a:p>
          <a:p>
            <a:pPr marL="0" indent="0" algn="just">
              <a:buNone/>
            </a:pPr>
            <a:r>
              <a:rPr lang="en-US" sz="1400" dirty="0" err="1">
                <a:latin typeface="Times New Roman" panose="02020603050405020304" pitchFamily="18" charset="0"/>
                <a:cs typeface="Times New Roman" panose="02020603050405020304" pitchFamily="18" charset="0"/>
              </a:rPr>
              <a:t>Kërkesat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përpunim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anijeve</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dorëzohen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ora</a:t>
            </a:r>
            <a:r>
              <a:rPr lang="en-US" sz="1400" dirty="0">
                <a:latin typeface="Times New Roman" panose="02020603050405020304" pitchFamily="18" charset="0"/>
                <a:cs typeface="Times New Roman" panose="02020603050405020304" pitchFamily="18" charset="0"/>
              </a:rPr>
              <a:t> 08:00 </a:t>
            </a:r>
            <a:r>
              <a:rPr lang="en-US" sz="1400" dirty="0" err="1">
                <a:latin typeface="Times New Roman" panose="02020603050405020304" pitchFamily="18" charset="0"/>
                <a:cs typeface="Times New Roman" panose="02020603050405020304" pitchFamily="18" charset="0"/>
              </a:rPr>
              <a:t>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oren</a:t>
            </a:r>
            <a:r>
              <a:rPr lang="en-US" sz="1400" dirty="0">
                <a:latin typeface="Times New Roman" panose="02020603050405020304" pitchFamily="18" charset="0"/>
                <a:cs typeface="Times New Roman" panose="02020603050405020304" pitchFamily="18" charset="0"/>
              </a:rPr>
              <a:t> 18:00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Hëna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Diel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lidh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Marrëveshje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shërbimesh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portuale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individuale</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çdo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kërkon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ofrohen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shërbimet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portuale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terminalit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mallrave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tjerë</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Kërkesat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përpunimin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anijeve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klientet</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dërgojnë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rrugë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elektronike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adresën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zyrtare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emaili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Portit</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veçanta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sistemi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elektronik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jashtë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shërbimit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mund</a:t>
            </a:r>
            <a:r>
              <a:rPr lang="en-US" sz="1400" dirty="0">
                <a:latin typeface="Times New Roman" panose="02020603050405020304" pitchFamily="18" charset="0"/>
                <a:cs typeface="Times New Roman" panose="02020603050405020304" pitchFamily="18" charset="0"/>
              </a:rPr>
              <a:t> ta </a:t>
            </a:r>
            <a:r>
              <a:rPr lang="en-US" sz="1400" dirty="0" err="1">
                <a:latin typeface="Times New Roman" panose="02020603050405020304" pitchFamily="18" charset="0"/>
                <a:cs typeface="Times New Roman" panose="02020603050405020304" pitchFamily="18" charset="0"/>
              </a:rPr>
              <a:t>dorëzoj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kërkesën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përpunim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fizikisht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Zyrës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Operacionale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Portit</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ofron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shërbimet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portuale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vetëm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marrë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kërkesën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përpunimin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ti</a:t>
            </a:r>
            <a:r>
              <a:rPr lang="en-US" sz="1400" dirty="0">
                <a:latin typeface="Times New Roman" panose="02020603050405020304" pitchFamily="18" charset="0"/>
                <a:cs typeface="Times New Roman" panose="02020603050405020304" pitchFamily="18" charset="0"/>
              </a:rPr>
              <a:t> jap </a:t>
            </a:r>
            <a:r>
              <a:rPr lang="en-US" sz="1400" dirty="0" err="1">
                <a:latin typeface="Times New Roman" panose="02020603050405020304" pitchFamily="18" charset="0"/>
                <a:cs typeface="Times New Roman" panose="02020603050405020304" pitchFamily="18" charset="0"/>
              </a:rPr>
              <a:t>Portit</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dhëna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rastet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kosto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shtesë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shkak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dhënave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pasakta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atëherë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kjo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kosto</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përballohet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përgjegjës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saktësinë</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dhënave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doganore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paraqitura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lidhje</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mallin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Nëse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dhënat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janë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pasakta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nuk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dorëzohen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kohë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atëherë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ngarkojë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gjtha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kostot</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mundshme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shkaktuar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tyre</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Përpunimi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lëndëve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rrezikshme</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kryhet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përputhje</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ligjet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rregulloret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fuqi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sipas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Librit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Tarifave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miratuara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çdo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konstatohet</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shkak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ngarkese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rrezikshme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ndodhura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bord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cila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nuk</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shkarkohet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Portin</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një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sigurim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veçantë</a:t>
            </a:r>
            <a:r>
              <a:rPr lang="en-US" sz="1400" dirty="0">
                <a:latin typeface="Times New Roman" panose="02020603050405020304" pitchFamily="18" charset="0"/>
                <a:cs typeface="Times New Roman" panose="02020603050405020304" pitchFamily="18" charset="0"/>
              </a:rPr>
              <a:t>/special (</a:t>
            </a:r>
            <a:r>
              <a:rPr lang="en-US" sz="1400" dirty="0" err="1">
                <a:latin typeface="Times New Roman" panose="02020603050405020304" pitchFamily="18" charset="0"/>
                <a:cs typeface="Times New Roman" panose="02020603050405020304" pitchFamily="18" charset="0"/>
              </a:rPr>
              <a:t>kundra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zjarrit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rasti</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ngjarjeje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tjetër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nevojshëm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atëhere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ky</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sigurim</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paguhet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pronari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  </a:t>
            </a:r>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351734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p:txBody>
          <a:bodyPr>
            <a:normAutofit/>
          </a:bodyPr>
          <a:lstStyle/>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do ta </a:t>
            </a:r>
            <a:r>
              <a:rPr lang="en-US" sz="1400" dirty="0" err="1">
                <a:latin typeface="Times New Roman" panose="02020603050405020304" pitchFamily="18" charset="0"/>
                <a:cs typeface="Times New Roman" panose="02020603050405020304" pitchFamily="18" charset="0"/>
              </a:rPr>
              <a:t>faturoj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njëjtën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monedhë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është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përcaktuar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tarifa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Fatura</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Portit</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duhet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paguhet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brenda</a:t>
            </a:r>
            <a:r>
              <a:rPr lang="en-US" sz="1400" dirty="0">
                <a:latin typeface="Times New Roman" panose="02020603050405020304" pitchFamily="18" charset="0"/>
                <a:cs typeface="Times New Roman" panose="02020603050405020304" pitchFamily="18" charset="0"/>
              </a:rPr>
              <a:t> 5 (</a:t>
            </a:r>
            <a:r>
              <a:rPr lang="en-US" sz="1400" dirty="0" err="1">
                <a:latin typeface="Times New Roman" panose="02020603050405020304" pitchFamily="18" charset="0"/>
                <a:cs typeface="Times New Roman" panose="02020603050405020304" pitchFamily="18" charset="0"/>
              </a:rPr>
              <a:t>pesë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ditëve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data e </a:t>
            </a:r>
            <a:r>
              <a:rPr lang="en-US" sz="1400" dirty="0" err="1">
                <a:latin typeface="Times New Roman" panose="02020603050405020304" pitchFamily="18" charset="0"/>
                <a:cs typeface="Times New Roman" panose="02020603050405020304" pitchFamily="18" charset="0"/>
              </a:rPr>
              <a:t>lëshimit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saj</a:t>
            </a:r>
            <a:r>
              <a:rPr lang="en-US" sz="1400" dirty="0">
                <a:latin typeface="Times New Roman" panose="02020603050405020304" pitchFamily="18" charset="0"/>
                <a:cs typeface="Times New Roman" panose="02020603050405020304" pitchFamily="18" charset="0"/>
              </a:rPr>
              <a:t>. </a:t>
            </a:r>
          </a:p>
          <a:p>
            <a:pPr marL="0" indent="0" algn="just">
              <a:buNone/>
            </a:pPr>
            <a:r>
              <a:rPr lang="sq-AL" sz="1400" dirty="0">
                <a:latin typeface="Times New Roman" panose="02020603050405020304" pitchFamily="18" charset="0"/>
                <a:cs typeface="Times New Roman" panose="02020603050405020304" pitchFamily="18" charset="0"/>
              </a:rPr>
              <a:t>Garancia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sq-AL" sz="1400" dirty="0">
                <a:latin typeface="Times New Roman" panose="02020603050405020304" pitchFamily="18" charset="0"/>
                <a:cs typeface="Times New Roman" panose="02020603050405020304" pitchFamily="18" charset="0"/>
              </a:rPr>
              <a:t> pagesë</a:t>
            </a:r>
            <a:r>
              <a:rPr lang="en-US" sz="1400" dirty="0">
                <a:latin typeface="Times New Roman" panose="02020603050405020304" pitchFamily="18" charset="0"/>
                <a:cs typeface="Times New Roman" panose="02020603050405020304" pitchFamily="18" charset="0"/>
              </a:rPr>
              <a:t>n e </a:t>
            </a:r>
            <a:r>
              <a:rPr lang="en-US" sz="1400" dirty="0" err="1">
                <a:latin typeface="Times New Roman" panose="02020603050405020304" pitchFamily="18" charset="0"/>
                <a:cs typeface="Times New Roman" panose="02020603050405020304" pitchFamily="18" charset="0"/>
              </a:rPr>
              <a:t>tarifave</a:t>
            </a: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Porti MBM ka të drejtën të mbajë anijen ose të ardhurat nga shitja e saj si garanci për shumën që anija i detyrohet, dhe konkretisht kjo shumë ka lidhje me: </a:t>
            </a:r>
            <a:endParaRPr lang="en-US" sz="1400" dirty="0">
              <a:latin typeface="Times New Roman" panose="02020603050405020304" pitchFamily="18" charset="0"/>
              <a:cs typeface="Times New Roman" panose="02020603050405020304" pitchFamily="18" charset="0"/>
            </a:endParaRPr>
          </a:p>
          <a:p>
            <a:pPr lvl="2"/>
            <a:r>
              <a:rPr lang="sq-AL" sz="1400" dirty="0">
                <a:latin typeface="Times New Roman" panose="02020603050405020304" pitchFamily="18" charset="0"/>
                <a:cs typeface="Times New Roman" panose="02020603050405020304" pitchFamily="18" charset="0"/>
              </a:rPr>
              <a:t>tarifat dhe interesin që duhet të shlyejë anija për qëndrimin e saj ose për mallrat e ngarkuara; </a:t>
            </a:r>
            <a:endParaRPr lang="en-US" sz="1400" dirty="0">
              <a:latin typeface="Times New Roman" panose="02020603050405020304" pitchFamily="18" charset="0"/>
              <a:cs typeface="Times New Roman" panose="02020603050405020304" pitchFamily="18" charset="0"/>
            </a:endParaRPr>
          </a:p>
          <a:p>
            <a:pPr lvl="2"/>
            <a:r>
              <a:rPr lang="sq-AL" sz="1400" dirty="0">
                <a:latin typeface="Times New Roman" panose="02020603050405020304" pitchFamily="18" charset="0"/>
                <a:cs typeface="Times New Roman" panose="02020603050405020304" pitchFamily="18" charset="0"/>
              </a:rPr>
              <a:t>dëmtimin e pronës nga anija ose nga ekuipazhi i saj. </a:t>
            </a: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Porti MBM ose një operator i autorizuar mund të marrë si garanci mallra për shumën që i duhet të paguajë anija për tarifat dhe interesat</a:t>
            </a: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Kur mallrat e mbajtura për garanci janë mallra që prishen, autoriteti portual mund t’i shesë me çmim të arsyeshëm dhe të ardhurat kreditohen për të shlyer pagesën që duhet paguar për anijet dhe mallrat. </a:t>
            </a: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parandaluar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magazinat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hapësirën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stokimit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ndotja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rezervon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drejtën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deratimit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dezinfektimit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tyre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Kosto</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deratimit</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dezinfektimit</a:t>
            </a:r>
            <a:r>
              <a:rPr lang="en-US" sz="1400" dirty="0">
                <a:latin typeface="Times New Roman" panose="02020603050405020304" pitchFamily="18" charset="0"/>
                <a:cs typeface="Times New Roman" panose="02020603050405020304" pitchFamily="18" charset="0"/>
              </a:rPr>
              <a:t> do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mbulohet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përdorues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saj</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err="1">
                <a:latin typeface="Times New Roman" panose="02020603050405020304" pitchFamily="18" charset="0"/>
                <a:cs typeface="Times New Roman" panose="02020603050405020304" pitchFamily="18" charset="0"/>
              </a:rPr>
              <a:t>Klienti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informojë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paraprakisht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Portin</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ngarkesat</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përmasa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mëdha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sjell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rrugë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tokësore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nuk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asnjë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përgjegjësi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dëmet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mund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shkaktohen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mjeteve</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makinave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këto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ngarkesa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lëna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zonën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operacionale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kalatë</a:t>
            </a:r>
            <a:r>
              <a:rPr lang="en-US" sz="1400" dirty="0">
                <a:latin typeface="Times New Roman" panose="02020603050405020304" pitchFamily="18" charset="0"/>
                <a:cs typeface="Times New Roman" panose="02020603050405020304" pitchFamily="18" charset="0"/>
              </a:rPr>
              <a:t>.</a:t>
            </a:r>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1138332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US" sz="1200" dirty="0">
                <a:latin typeface="Times New Roman" panose="02020603050405020304" pitchFamily="18" charset="0"/>
                <a:cs typeface="Times New Roman" panose="02020603050405020304" pitchFamily="18" charset="0"/>
              </a:rPr>
              <a:t>                                 </a:t>
            </a:r>
            <a:r>
              <a:rPr lang="fr-FR" sz="1200" dirty="0">
                <a:latin typeface="Times New Roman" panose="02020603050405020304" pitchFamily="18" charset="0"/>
                <a:cs typeface="Times New Roman" panose="02020603050405020304" pitchFamily="18" charset="0"/>
              </a:rPr>
              <a:t>SHOQERI KONCENSIONARE</a:t>
            </a:r>
            <a:endParaRPr lang="en-US" sz="1200" dirty="0"/>
          </a:p>
        </p:txBody>
      </p:sp>
      <p:sp>
        <p:nvSpPr>
          <p:cNvPr id="3" name="Content Placeholder 2"/>
          <p:cNvSpPr>
            <a:spLocks noGrp="1"/>
          </p:cNvSpPr>
          <p:nvPr>
            <p:ph idx="1"/>
          </p:nvPr>
        </p:nvSpPr>
        <p:spPr/>
        <p:txBody>
          <a:bodyPr/>
          <a:lstStyle/>
          <a:p>
            <a:pPr marL="0" indent="0" algn="just">
              <a:buNone/>
            </a:pPr>
            <a:r>
              <a:rPr lang="sq-AL" sz="1400" dirty="0">
                <a:latin typeface="Times New Roman" panose="02020603050405020304" pitchFamily="18" charset="0"/>
                <a:cs typeface="Times New Roman" panose="02020603050405020304" pitchFamily="18" charset="0"/>
              </a:rPr>
              <a:t>Paanësia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përcaktimin</a:t>
            </a:r>
            <a:r>
              <a:rPr lang="en-US" sz="1400" dirty="0">
                <a:latin typeface="Times New Roman" panose="02020603050405020304" pitchFamily="18" charset="0"/>
                <a:cs typeface="Times New Roman" panose="02020603050405020304" pitchFamily="18" charset="0"/>
              </a:rPr>
              <a:t> e </a:t>
            </a:r>
            <a:r>
              <a:rPr lang="en-US" sz="1400" dirty="0" err="1">
                <a:latin typeface="Times New Roman" panose="02020603050405020304" pitchFamily="18" charset="0"/>
                <a:cs typeface="Times New Roman" panose="02020603050405020304" pitchFamily="18" charset="0"/>
              </a:rPr>
              <a:t>tarifave</a:t>
            </a:r>
            <a:endParaRPr lang="en-US" sz="1400" dirty="0">
              <a:latin typeface="Times New Roman" panose="02020603050405020304" pitchFamily="18" charset="0"/>
              <a:cs typeface="Times New Roman" panose="02020603050405020304" pitchFamily="18" charset="0"/>
            </a:endParaRPr>
          </a:p>
          <a:p>
            <a:pPr marL="0" lvl="0" indent="0" algn="just">
              <a:buNone/>
            </a:pP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Kur cakton tarifat, Porti MBM ose operatorit të autorizuar nuk i lejohet të shkelë barazinë e subjekteve përdoruese. </a:t>
            </a:r>
            <a:endParaRPr lang="en-US" sz="1400" dirty="0">
              <a:latin typeface="Times New Roman" panose="02020603050405020304" pitchFamily="18" charset="0"/>
              <a:cs typeface="Times New Roman" panose="02020603050405020304" pitchFamily="18" charset="0"/>
            </a:endParaRPr>
          </a:p>
          <a:p>
            <a:pPr marL="0" lvl="0" indent="0" algn="just">
              <a:buNone/>
            </a:pP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Nuk përbën diskriminim, nëse bëhen dallime në bazë të vëllimit të mallrave a të sasisë së të mirave që tregtohen apo mbi baza të tjera, që nga ana tregtare janë të pranueshme për një person të licencuar që ka të drejtën e caktimit të tarifave.</a:t>
            </a:r>
            <a:endParaRPr lang="en-US" sz="1400" dirty="0">
              <a:latin typeface="Times New Roman" panose="02020603050405020304" pitchFamily="18" charset="0"/>
              <a:cs typeface="Times New Roman" panose="02020603050405020304" pitchFamily="18" charset="0"/>
            </a:endParaRPr>
          </a:p>
          <a:p>
            <a:pPr marL="0" lvl="0" indent="0" algn="just">
              <a:buNone/>
            </a:pPr>
            <a:r>
              <a:rPr lang="en-US" sz="1400" dirty="0">
                <a:latin typeface="Times New Roman" panose="02020603050405020304" pitchFamily="18" charset="0"/>
                <a:cs typeface="Times New Roman" panose="02020603050405020304" pitchFamily="18" charset="0"/>
              </a:rPr>
              <a:t>-</a:t>
            </a:r>
            <a:r>
              <a:rPr lang="sq-AL" sz="1400" dirty="0">
                <a:latin typeface="Times New Roman" panose="02020603050405020304" pitchFamily="18" charset="0"/>
                <a:cs typeface="Times New Roman" panose="02020603050405020304" pitchFamily="18" charset="0"/>
              </a:rPr>
              <a:t>Rezervohet e drejta e ankimit pranë Administratorit </a:t>
            </a:r>
            <a:r>
              <a:rPr lang="en-US" sz="1400" dirty="0" err="1">
                <a:latin typeface="Times New Roman" panose="02020603050405020304" pitchFamily="18" charset="0"/>
                <a:cs typeface="Times New Roman" panose="02020603050405020304" pitchFamily="18" charset="0"/>
              </a:rPr>
              <a:t>tw</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Portit</a:t>
            </a:r>
            <a:r>
              <a:rPr lang="en-US" sz="1400" dirty="0">
                <a:latin typeface="Times New Roman" panose="02020603050405020304" pitchFamily="18" charset="0"/>
                <a:cs typeface="Times New Roman" panose="02020603050405020304" pitchFamily="18" charset="0"/>
              </a:rPr>
              <a:t> MBM, </a:t>
            </a:r>
            <a:r>
              <a:rPr lang="en-US" sz="1400" dirty="0" err="1">
                <a:latin typeface="Times New Roman" panose="02020603050405020304" pitchFamily="18" charset="0"/>
                <a:cs typeface="Times New Roman" panose="02020603050405020304" pitchFamily="18" charset="0"/>
              </a:rPr>
              <a:t>për</a:t>
            </a:r>
            <a:r>
              <a:rPr lang="sq-AL" sz="1400" dirty="0">
                <a:latin typeface="Times New Roman" panose="02020603050405020304" pitchFamily="18" charset="0"/>
                <a:cs typeface="Times New Roman" panose="02020603050405020304" pitchFamily="18" charset="0"/>
              </a:rPr>
              <a:t> çdo person i cili pretendon se i janë bërë dallime në aplikimin e tarifave portuale.   </a:t>
            </a:r>
            <a:endParaRPr lang="en-US" sz="1400"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31298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a:t>
            </a:r>
            <a:br>
              <a:rPr lang="fr-FR" sz="1200" dirty="0">
                <a:latin typeface="Times New Roman" panose="02020603050405020304" pitchFamily="18" charset="0"/>
                <a:cs typeface="Times New Roman" panose="02020603050405020304" pitchFamily="18" charset="0"/>
              </a:rPr>
            </a:br>
            <a:r>
              <a:rPr lang="fr-FR" sz="1200" dirty="0">
                <a:latin typeface="Times New Roman" panose="02020603050405020304" pitchFamily="18" charset="0"/>
                <a:cs typeface="Times New Roman" panose="02020603050405020304" pitchFamily="18" charset="0"/>
              </a:rPr>
              <a:t>                                        </a:t>
            </a:r>
            <a:r>
              <a:rPr lang="fr-FR" sz="1400" dirty="0">
                <a:latin typeface="Times New Roman" panose="02020603050405020304" pitchFamily="18" charset="0"/>
                <a:cs typeface="Times New Roman" panose="02020603050405020304" pitchFamily="18" charset="0"/>
              </a:rPr>
              <a:t>SHOQERI KONCENSIONARE</a:t>
            </a:r>
            <a:endParaRPr lang="en-US" sz="1400" dirty="0"/>
          </a:p>
        </p:txBody>
      </p:sp>
      <p:sp>
        <p:nvSpPr>
          <p:cNvPr id="3" name="Content Placeholder 2"/>
          <p:cNvSpPr>
            <a:spLocks noGrp="1"/>
          </p:cNvSpPr>
          <p:nvPr>
            <p:ph idx="1"/>
          </p:nvPr>
        </p:nvSpPr>
        <p:spPr/>
        <p:txBody>
          <a:bodyPr>
            <a:normAutofit lnSpcReduction="10000"/>
          </a:bodyPr>
          <a:lstStyle/>
          <a:p>
            <a:pPr marL="0" indent="0" algn="just">
              <a:buNone/>
            </a:pPr>
            <a:r>
              <a:rPr lang="en-US" sz="1400" dirty="0">
                <a:latin typeface="Times New Roman" panose="02020603050405020304" pitchFamily="18" charset="0"/>
                <a:cs typeface="Times New Roman" panose="02020603050405020304" pitchFamily="18" charset="0"/>
              </a:rPr>
              <a:t>TARIFA E PORTIT &amp; KANALIT -   0.18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TARIFA E KALATËS -   Cisterna -5.5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 </a:t>
            </a:r>
          </a:p>
          <a:p>
            <a:pPr marL="0" indent="0">
              <a:buNone/>
            </a:pPr>
            <a:r>
              <a:rPr lang="en-US" sz="1400" dirty="0">
                <a:latin typeface="Times New Roman" panose="02020603050405020304" pitchFamily="18" charset="0"/>
                <a:cs typeface="Times New Roman" panose="02020603050405020304" pitchFamily="18" charset="0"/>
              </a:rPr>
              <a:t>                                         Rifuxho-3.80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 </a:t>
            </a:r>
          </a:p>
          <a:p>
            <a:pPr marL="0" indent="0">
              <a:buNone/>
            </a:pPr>
            <a:r>
              <a:rPr lang="en-US" sz="1400" dirty="0">
                <a:latin typeface="Times New Roman" panose="02020603050405020304" pitchFamily="18" charset="0"/>
                <a:cs typeface="Times New Roman" panose="02020603050405020304" pitchFamily="18" charset="0"/>
              </a:rPr>
              <a:t>                                         Gjenerale-3.80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 </a:t>
            </a:r>
          </a:p>
          <a:p>
            <a:pPr marL="0" indent="0">
              <a:buNone/>
            </a:pP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tjera-3.50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 </a:t>
            </a:r>
          </a:p>
          <a:p>
            <a:pPr marL="0" indent="0">
              <a:buNone/>
            </a:pP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Kimikate</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lëndë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rrezikshme-5.50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Double Banking (</a:t>
            </a:r>
            <a:r>
              <a:rPr lang="en-US" sz="1400" dirty="0" err="1">
                <a:latin typeface="Times New Roman" panose="02020603050405020304" pitchFamily="18" charset="0"/>
                <a:cs typeface="Times New Roman" panose="02020603050405020304" pitchFamily="18" charset="0"/>
              </a:rPr>
              <a:t>Akostim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Allaj</a:t>
            </a:r>
            <a:r>
              <a:rPr lang="en-US" sz="1400" dirty="0">
                <a:latin typeface="Times New Roman" panose="02020603050405020304" pitchFamily="18" charset="0"/>
                <a:cs typeface="Times New Roman" panose="02020603050405020304" pitchFamily="18" charset="0"/>
              </a:rPr>
              <a:t>)- 1.90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a:t>
            </a:r>
            <a:r>
              <a:rPr lang="en-US" sz="1400" dirty="0" err="1">
                <a:latin typeface="Times New Roman" panose="02020603050405020304" pitchFamily="18" charset="0"/>
                <a:cs typeface="Times New Roman" panose="02020603050405020304" pitchFamily="18" charset="0"/>
              </a:rPr>
              <a:t>Dita</a:t>
            </a:r>
            <a:r>
              <a:rPr lang="en-US" sz="1400" dirty="0">
                <a:latin typeface="Times New Roman" panose="02020603050405020304" pitchFamily="18" charset="0"/>
                <a:cs typeface="Times New Roman" panose="02020603050405020304" pitchFamily="18" charset="0"/>
              </a:rPr>
              <a:t>.</a:t>
            </a:r>
          </a:p>
          <a:p>
            <a:pPr marL="0" indent="0">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TARIF LIDHJE E ANIJES                     - 0.033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                                                                  0.017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lëvzin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brenda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kalatë</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3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TARIF ZGJIDHJE E ANIJES                     - 0.033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                                                                       0.017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anijet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që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lëvzin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brenda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kalatë</a:t>
            </a:r>
            <a:r>
              <a:rPr lang="en-US" sz="1400" dirty="0">
                <a:latin typeface="Times New Roman" panose="02020603050405020304" pitchFamily="18" charset="0"/>
                <a:cs typeface="Times New Roman" panose="02020603050405020304" pitchFamily="18" charset="0"/>
              </a:rPr>
              <a:t>).</a:t>
            </a:r>
          </a:p>
          <a:p>
            <a:pPr marL="0" indent="0" algn="just">
              <a:buNone/>
            </a:pPr>
            <a:endParaRPr lang="en-US"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3"/>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1080917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a:t>
            </a:r>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buNone/>
            </a:pPr>
            <a:r>
              <a:rPr lang="en-US" sz="1800" dirty="0">
                <a:latin typeface="Times New Roman" panose="02020603050405020304" pitchFamily="18" charset="0"/>
                <a:cs typeface="Times New Roman" panose="02020603050405020304" pitchFamily="18" charset="0"/>
              </a:rPr>
              <a:t>NGARKIM/SHKARKIM PËR/NGA ANIJA</a:t>
            </a:r>
          </a:p>
          <a:p>
            <a:pPr marL="0" indent="0">
              <a:buNone/>
            </a:pPr>
            <a:r>
              <a:rPr lang="en-US" sz="1400" b="1" dirty="0" err="1">
                <a:latin typeface="Times New Roman" panose="02020603050405020304" pitchFamily="18" charset="0"/>
                <a:cs typeface="Times New Roman" panose="02020603050405020304" pitchFamily="18" charset="0"/>
              </a:rPr>
              <a:t>Mallra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Rifuxho</a:t>
            </a:r>
            <a:endParaRPr lang="en-US" sz="1400" b="1"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QYMYRGURI                                                                       -                                480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MINERALE, CONCENTRATE, KROM, HEKUR, </a:t>
            </a:r>
          </a:p>
          <a:p>
            <a:pPr marL="0" indent="0" algn="just">
              <a:buNone/>
            </a:pPr>
            <a:r>
              <a:rPr lang="en-US" sz="1400" dirty="0">
                <a:latin typeface="Times New Roman" panose="02020603050405020304" pitchFamily="18" charset="0"/>
                <a:cs typeface="Times New Roman" panose="02020603050405020304" pitchFamily="18" charset="0"/>
              </a:rPr>
              <a:t>NIKEL, BAKËR, SILIC ETJ.                                                -                                654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endParaRPr lang="en-US" sz="1400" dirty="0"/>
          </a:p>
          <a:p>
            <a:pPr marL="0" indent="0" algn="just">
              <a:buNone/>
            </a:pPr>
            <a:r>
              <a:rPr lang="en-US" sz="1400" dirty="0">
                <a:latin typeface="Times New Roman" panose="02020603050405020304" pitchFamily="18" charset="0"/>
                <a:cs typeface="Times New Roman" panose="02020603050405020304" pitchFamily="18" charset="0"/>
              </a:rPr>
              <a:t>MATERIALE NDËRTIMI                                                     -                               558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ÇIMENTO RINFUXHO ME POMPË VAKUMI                  -                               526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SKRAP                                                                                   -                               633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TARIFA PËR SIGURINË/ISPS                                             -                                 14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5" y="542131"/>
            <a:ext cx="1369125" cy="655298"/>
          </a:xfrm>
          <a:prstGeom prst="rect">
            <a:avLst/>
          </a:prstGeom>
        </p:spPr>
      </p:pic>
    </p:spTree>
    <p:extLst>
      <p:ext uri="{BB962C8B-B14F-4D97-AF65-F5344CB8AC3E}">
        <p14:creationId xmlns:p14="http://schemas.microsoft.com/office/powerpoint/2010/main" val="1023706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954</TotalTime>
  <Words>2994</Words>
  <Application>Microsoft Office PowerPoint</Application>
  <PresentationFormat>Widescreen</PresentationFormat>
  <Paragraphs>301</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SHOQERI KONCENSIONARE</dc:title>
  <dc:creator>Admin</dc:creator>
  <cp:lastModifiedBy>Egli Gokaj</cp:lastModifiedBy>
  <cp:revision>115</cp:revision>
  <cp:lastPrinted>2022-02-03T09:48:36Z</cp:lastPrinted>
  <dcterms:created xsi:type="dcterms:W3CDTF">2021-08-19T10:51:00Z</dcterms:created>
  <dcterms:modified xsi:type="dcterms:W3CDTF">2026-05-07T08:45:13Z</dcterms:modified>
</cp:coreProperties>
</file>